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2"/>
    <p:restoredTop sz="94553"/>
  </p:normalViewPr>
  <p:slideViewPr>
    <p:cSldViewPr snapToGrid="0" snapToObjects="1">
      <p:cViewPr varScale="1">
        <p:scale>
          <a:sx n="106" d="100"/>
          <a:sy n="106" d="100"/>
        </p:scale>
        <p:origin x="-9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uverture blan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C127301-DC3D-7745-B1ED-A767AA428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240" y="1854199"/>
            <a:ext cx="9144000" cy="1655763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B1B8B77-D3BC-B346-B09B-4E8FDDAA5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24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E657E73F-6559-8244-998C-25047B603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67" y="449734"/>
            <a:ext cx="2267144" cy="95929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3615A24-8203-2141-B022-8EA2FDDB9C22}"/>
              </a:ext>
            </a:extLst>
          </p:cNvPr>
          <p:cNvSpPr/>
          <p:nvPr/>
        </p:nvSpPr>
        <p:spPr>
          <a:xfrm>
            <a:off x="975103" y="6244093"/>
            <a:ext cx="231494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06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="" xmlns:a16="http://schemas.microsoft.com/office/drawing/2014/main" id="{99DDBA73-F1A9-3643-9388-52761924D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240" y="695959"/>
            <a:ext cx="9144000" cy="675641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8" name="Sous-titre 2">
            <a:extLst>
              <a:ext uri="{FF2B5EF4-FFF2-40B4-BE49-F238E27FC236}">
                <a16:creationId xmlns="" xmlns:a16="http://schemas.microsoft.com/office/drawing/2014/main" id="{91B4B618-ED96-9348-82D5-5E3EEAFCD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240" y="137699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5B4B59E-5B5B-FB48-9EDB-FEF8A5A7F95B}"/>
              </a:ext>
            </a:extLst>
          </p:cNvPr>
          <p:cNvSpPr txBox="1"/>
          <p:nvPr/>
        </p:nvSpPr>
        <p:spPr>
          <a:xfrm>
            <a:off x="838200" y="5921856"/>
            <a:ext cx="225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266F510-961F-3D4E-BEDE-3D960C5DD444}" type="slidenum">
              <a:rPr lang="fr-FR" sz="2800" smtClean="0"/>
              <a:pPr algn="l"/>
              <a:t>‹N°›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031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re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193F11-558B-B843-9AB0-B08BD8E67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98361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1088999-AD7D-2246-8944-BE83F7A6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F1BB619D-1A21-904A-81FC-CC164428150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F9D04535-9C44-334E-B0D8-8E4BBFF8ACE3}"/>
              </a:ext>
            </a:extLst>
          </p:cNvPr>
          <p:cNvSpPr txBox="1"/>
          <p:nvPr/>
        </p:nvSpPr>
        <p:spPr>
          <a:xfrm>
            <a:off x="838200" y="5921856"/>
            <a:ext cx="225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266F510-961F-3D4E-BEDE-3D960C5DD444}" type="slidenum">
              <a:rPr lang="fr-FR" sz="2800" smtClean="0"/>
              <a:pPr algn="l"/>
              <a:t>‹N°›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610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EA86063-3BFC-A943-9901-A4ED18C7A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8505"/>
            <a:ext cx="10515600" cy="45853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65254ACA-E3F4-054F-8A96-FBE603C85B44}"/>
              </a:ext>
            </a:extLst>
          </p:cNvPr>
          <p:cNvSpPr txBox="1"/>
          <p:nvPr/>
        </p:nvSpPr>
        <p:spPr>
          <a:xfrm>
            <a:off x="838200" y="5921856"/>
            <a:ext cx="225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266F510-961F-3D4E-BEDE-3D960C5DD444}" type="slidenum">
              <a:rPr lang="fr-FR" sz="2800" smtClean="0"/>
              <a:pPr algn="l"/>
              <a:t>‹N°›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5757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BCA5578E-88A2-E742-B0F1-BE76DAD23F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8640" y="833121"/>
            <a:ext cx="5725160" cy="4653280"/>
          </a:xfrm>
        </p:spPr>
        <p:txBody>
          <a:bodyPr/>
          <a:lstStyle>
            <a:lvl3pPr marL="9525" indent="0">
              <a:buNone/>
              <a:tabLst/>
              <a:defRPr/>
            </a:lvl3pPr>
            <a:lvl4pPr marL="263525" indent="-263525">
              <a:tabLst/>
              <a:defRPr/>
            </a:lvl4pPr>
          </a:lstStyle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 </a:t>
            </a:r>
          </a:p>
          <a:p>
            <a:pPr lvl="3"/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 </a:t>
            </a:r>
          </a:p>
          <a:p>
            <a:pPr lvl="3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03B877F7-1D38-6641-9D7D-A1977710B25B}"/>
              </a:ext>
            </a:extLst>
          </p:cNvPr>
          <p:cNvSpPr txBox="1"/>
          <p:nvPr/>
        </p:nvSpPr>
        <p:spPr>
          <a:xfrm>
            <a:off x="838200" y="5921856"/>
            <a:ext cx="225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266F510-961F-3D4E-BEDE-3D960C5DD444}" type="slidenum">
              <a:rPr lang="fr-FR" sz="2800" smtClean="0"/>
              <a:pPr algn="l"/>
              <a:t>‹N°›</a:t>
            </a:fld>
            <a:endParaRPr lang="fr-FR" sz="2800" dirty="0"/>
          </a:p>
        </p:txBody>
      </p:sp>
      <p:sp>
        <p:nvSpPr>
          <p:cNvPr id="9" name="Espace réservé du contenu 3">
            <a:extLst>
              <a:ext uri="{FF2B5EF4-FFF2-40B4-BE49-F238E27FC236}">
                <a16:creationId xmlns="" xmlns:a16="http://schemas.microsoft.com/office/drawing/2014/main" id="{FEB2B62B-0244-D641-B043-152A0D64324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924560" y="833121"/>
            <a:ext cx="4450080" cy="4653280"/>
          </a:xfrm>
        </p:spPr>
        <p:txBody>
          <a:bodyPr/>
          <a:lstStyle>
            <a:lvl3pPr marL="9525" indent="0">
              <a:buNone/>
              <a:tabLst/>
              <a:defRPr/>
            </a:lvl3pPr>
            <a:lvl4pPr marL="0" indent="0">
              <a:buNone/>
              <a:tabLst/>
              <a:defRPr/>
            </a:lvl4pPr>
          </a:lstStyle>
          <a:p>
            <a:pPr lvl="3"/>
            <a:r>
              <a:rPr lang="fr-FR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75010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5B4B59E-5B5B-FB48-9EDB-FEF8A5A7F95B}"/>
              </a:ext>
            </a:extLst>
          </p:cNvPr>
          <p:cNvSpPr txBox="1"/>
          <p:nvPr/>
        </p:nvSpPr>
        <p:spPr>
          <a:xfrm>
            <a:off x="838200" y="5921856"/>
            <a:ext cx="225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266F510-961F-3D4E-BEDE-3D960C5DD444}" type="slidenum">
              <a:rPr lang="fr-FR" sz="2800" smtClean="0"/>
              <a:pPr algn="l"/>
              <a:t>‹N°›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3236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BF167AA7-6134-794B-953F-B7AAD3F5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272B08D-0DBA-E949-A2CC-DBB9C567D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5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57CDDDC7-2097-654A-95E0-C07388A15F58}"/>
              </a:ext>
            </a:extLst>
          </p:cNvPr>
          <p:cNvSpPr txBox="1"/>
          <p:nvPr/>
        </p:nvSpPr>
        <p:spPr>
          <a:xfrm>
            <a:off x="4968240" y="6142826"/>
            <a:ext cx="2255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/>
              <a:t>Université de Lille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A91C1AC2-23D5-BF4A-B312-A425A8542130}"/>
              </a:ext>
            </a:extLst>
          </p:cNvPr>
          <p:cNvSpPr txBox="1"/>
          <p:nvPr/>
        </p:nvSpPr>
        <p:spPr>
          <a:xfrm>
            <a:off x="9098280" y="6142826"/>
            <a:ext cx="2255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8EA147-D9C9-2C4F-901A-99846F65CCB2}" type="datetime1">
              <a:rPr lang="fr-FR" sz="900" smtClean="0"/>
              <a:pPr algn="r"/>
              <a:t>27/01/2022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56941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5" r:id="rId2"/>
    <p:sldLayoutId id="2147483880" r:id="rId3"/>
    <p:sldLayoutId id="2147483874" r:id="rId4"/>
    <p:sldLayoutId id="2147483876" r:id="rId5"/>
    <p:sldLayoutId id="214748388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70372" y="1519238"/>
            <a:ext cx="10508827" cy="411956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Marianne" panose="02000000000000000000" pitchFamily="2" charset="0"/>
              </a:rPr>
              <a:t> </a:t>
            </a:r>
          </a:p>
          <a:p>
            <a:pPr algn="ctr"/>
            <a:r>
              <a:rPr lang="fr-FR" dirty="0" smtClean="0">
                <a:latin typeface="Marianne" panose="02000000000000000000" pitchFamily="2" charset="0"/>
              </a:rPr>
              <a:t> 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dirty="0" smtClean="0">
                <a:latin typeface="Marianne" panose="02000000000000000000" pitchFamily="2" charset="0"/>
              </a:rPr>
              <a:t> </a:t>
            </a:r>
            <a:r>
              <a:rPr lang="fr-FR" sz="3900" b="1" dirty="0"/>
              <a:t>LPR : décret repyramidage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3900" b="1" dirty="0"/>
          </a:p>
          <a:p>
            <a:pPr algn="ctr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3500" dirty="0" smtClean="0"/>
              <a:t>CODIR 28/01/2022</a:t>
            </a:r>
            <a:endParaRPr lang="fr-FR" sz="3500" dirty="0"/>
          </a:p>
          <a:p>
            <a:endParaRPr lang="fr-FR" dirty="0" smtClean="0">
              <a:latin typeface="Marianne" panose="02000000000000000000" pitchFamily="2" charset="0"/>
            </a:endParaRPr>
          </a:p>
          <a:p>
            <a:endParaRPr lang="fr-FR" dirty="0" smtClean="0">
              <a:latin typeface="Marianne" panose="02000000000000000000" pitchFamily="2" charset="0"/>
            </a:endParaRPr>
          </a:p>
          <a:p>
            <a:r>
              <a:rPr lang="fr-FR" dirty="0" smtClean="0">
                <a:latin typeface="Marianne" panose="02000000000000000000" pitchFamily="2" charset="0"/>
              </a:rPr>
              <a:t> </a:t>
            </a:r>
          </a:p>
          <a:p>
            <a:endParaRPr lang="fr-FR" dirty="0" smtClean="0">
              <a:latin typeface="Marianne" panose="02000000000000000000" pitchFamily="2" charset="0"/>
            </a:endParaRPr>
          </a:p>
          <a:p>
            <a:r>
              <a:rPr lang="fr-FR" dirty="0" smtClean="0">
                <a:latin typeface="Marianne" panose="02000000000000000000" pitchFamily="2" charset="0"/>
              </a:rPr>
              <a:t> </a:t>
            </a:r>
            <a:endParaRPr lang="fr-FR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5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55574" y="2034989"/>
            <a:ext cx="9517977" cy="45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179388" indent="-179388">
              <a:defRPr/>
            </a:pPr>
            <a:r>
              <a:rPr lang="fr-FR" sz="2000" b="1" kern="0" dirty="0" smtClean="0">
                <a:solidFill>
                  <a:srgbClr val="00B050"/>
                </a:solidFill>
                <a:cs typeface="Lucida Sans Unicode"/>
              </a:rPr>
              <a:t>PRINCIPES</a:t>
            </a:r>
          </a:p>
          <a:p>
            <a:pPr marL="179388" indent="-179388">
              <a:defRPr/>
            </a:pPr>
            <a:r>
              <a:rPr lang="fr-FR" sz="1800" kern="0" dirty="0" smtClean="0">
                <a:cs typeface="Lucida Sans Unicode"/>
              </a:rPr>
              <a:t>Création d’une voie de promotion interne temporaire (2021-2025) pour les MCF afin d’accéder au corps des PR</a:t>
            </a:r>
          </a:p>
          <a:p>
            <a:pPr marL="0" indent="0">
              <a:defRPr/>
            </a:pPr>
            <a:r>
              <a:rPr lang="fr-FR" sz="1800" kern="0" dirty="0" smtClean="0">
                <a:cs typeface="Lucida Sans Unicode"/>
              </a:rPr>
              <a:t>• Eligibilité :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MCF classe normale avec 10 ans d’ancienneté ou MCF HC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Détachement ok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HDR requise dans tous les cas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MCU-PH pas concerné par ce décret</a:t>
            </a:r>
          </a:p>
          <a:p>
            <a:pPr marL="400050" lvl="1" indent="0">
              <a:defRPr/>
            </a:pPr>
            <a:endParaRPr lang="fr-FR" sz="1400" kern="0" dirty="0" smtClean="0">
              <a:cs typeface="Lucida Sans Unicode"/>
            </a:endParaRPr>
          </a:p>
          <a:p>
            <a:pPr marL="0" indent="0">
              <a:buFont typeface="Arial" panose="020B0604020202020204" pitchFamily="34" charset="0"/>
              <a:buChar char="•"/>
              <a:defRPr/>
            </a:pPr>
            <a:r>
              <a:rPr lang="fr-FR" sz="2000" kern="0" dirty="0" smtClean="0">
                <a:cs typeface="Lucida Sans Unicode"/>
              </a:rPr>
              <a:t> Ce que cette voie n’est pas : </a:t>
            </a: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Un substitut pour pallier les problèmes de sous-encadrement</a:t>
            </a:r>
          </a:p>
          <a:p>
            <a:pPr marL="400050" lvl="1" indent="0">
              <a:defRPr/>
            </a:pPr>
            <a:endParaRPr lang="fr-FR" sz="1200" kern="0" dirty="0" smtClean="0">
              <a:cs typeface="Lucida Sans Unicode"/>
            </a:endParaRPr>
          </a:p>
          <a:p>
            <a:pPr marL="0" indent="0">
              <a:buFont typeface="Arial" panose="020B0604020202020204" pitchFamily="34" charset="0"/>
              <a:buChar char="•"/>
              <a:defRPr/>
            </a:pPr>
            <a:r>
              <a:rPr lang="fr-FR" sz="2000" kern="0" dirty="0" smtClean="0">
                <a:cs typeface="Lucida Sans Unicode"/>
              </a:rPr>
              <a:t> Ce </a:t>
            </a:r>
            <a:r>
              <a:rPr lang="fr-FR" sz="2000" kern="0" dirty="0">
                <a:cs typeface="Lucida Sans Unicode"/>
              </a:rPr>
              <a:t>que cette voie </a:t>
            </a:r>
            <a:r>
              <a:rPr lang="fr-FR" sz="2000" kern="0" dirty="0" smtClean="0">
                <a:cs typeface="Lucida Sans Unicode"/>
              </a:rPr>
              <a:t>implique : </a:t>
            </a:r>
            <a:endParaRPr lang="fr-FR" sz="2000" kern="0" dirty="0">
              <a:cs typeface="Lucida Sans Unicode"/>
            </a:endParaRP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cs typeface="Lucida Sans Unicode"/>
              </a:rPr>
              <a:t>La </a:t>
            </a:r>
            <a:r>
              <a:rPr lang="fr-FR" sz="1400" kern="0" dirty="0">
                <a:cs typeface="Lucida Sans Unicode"/>
              </a:rPr>
              <a:t>prise en charge financière par </a:t>
            </a:r>
            <a:r>
              <a:rPr lang="fr-FR" sz="1400" kern="0" dirty="0" smtClean="0">
                <a:cs typeface="Lucida Sans Unicode"/>
              </a:rPr>
              <a:t>l’Etat de l’augmentation de la masse salariale</a:t>
            </a:r>
            <a:endParaRPr lang="fr-FR" sz="1200" kern="0" dirty="0">
              <a:cs typeface="Lucida Sans Unicode"/>
            </a:endParaRPr>
          </a:p>
          <a:p>
            <a:pPr marL="400050" lvl="1" indent="0">
              <a:defRPr/>
            </a:pPr>
            <a:endParaRPr lang="fr-FR" sz="2000" kern="0" dirty="0" smtClean="0">
              <a:latin typeface="Times New Roman"/>
              <a:cs typeface="Lucida Sans Unicode"/>
            </a:endParaRPr>
          </a:p>
          <a:p>
            <a:pPr>
              <a:defRPr/>
            </a:pPr>
            <a:endParaRPr lang="fr-FR" altLang="fr-FR" sz="2800" kern="0" dirty="0">
              <a:latin typeface="Times New Roman"/>
              <a:ea typeface="Lucida Sans Unicode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64927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55574" y="2034989"/>
            <a:ext cx="9517977" cy="45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Char char="•"/>
              <a:defRPr/>
            </a:pPr>
            <a:r>
              <a:rPr lang="fr-FR" sz="2000" dirty="0" smtClean="0"/>
              <a:t> Calcul de la dotation  </a:t>
            </a:r>
            <a:endParaRPr lang="fr-FR" sz="2000" dirty="0"/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800" dirty="0"/>
              <a:t>Différences de ratio MCF/PR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fr-FR" sz="1800" dirty="0"/>
              <a:t>Objectif d’une répartition des promotions au niveau national entre classe normale (1/4) et </a:t>
            </a:r>
            <a:r>
              <a:rPr lang="fr-FR" sz="1800" dirty="0" smtClean="0"/>
              <a:t>HC </a:t>
            </a:r>
            <a:r>
              <a:rPr lang="fr-FR" sz="1800" dirty="0"/>
              <a:t>(3/4) </a:t>
            </a:r>
          </a:p>
          <a:p>
            <a:pPr marL="400050" lvl="1" indent="0">
              <a:defRPr/>
            </a:pPr>
            <a:r>
              <a:rPr lang="fr-FR" sz="2000" dirty="0"/>
              <a:t>	</a:t>
            </a:r>
            <a:r>
              <a:rPr lang="fr-FR" sz="1800" dirty="0"/>
              <a:t>	</a:t>
            </a:r>
          </a:p>
          <a:p>
            <a:pPr marL="0" indent="0"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 Volumétrie </a:t>
            </a: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800" dirty="0"/>
              <a:t>400 promotions au titre d’une même année </a:t>
            </a: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800" dirty="0"/>
              <a:t>Rattrapage en 2026 si le seuil des 2000 promotions n’est pas atteint</a:t>
            </a: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800" dirty="0"/>
              <a:t>U Lille </a:t>
            </a:r>
            <a:r>
              <a:rPr lang="fr-FR" sz="1800" dirty="0" smtClean="0"/>
              <a:t>sans les établissements-composantes : </a:t>
            </a:r>
            <a:r>
              <a:rPr lang="fr-FR" sz="1800" dirty="0"/>
              <a:t>17 promotions au titre de 2021 </a:t>
            </a:r>
            <a:r>
              <a:rPr lang="fr-FR" sz="1800" dirty="0" smtClean="0"/>
              <a:t>(247 promouvables  et 19 promotions en 2022 (277 promouvables). </a:t>
            </a:r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800" dirty="0" smtClean="0"/>
              <a:t>Les deux campagnes sont menées simultanément en 2022</a:t>
            </a:r>
            <a:endParaRPr lang="fr-FR" sz="1800" dirty="0"/>
          </a:p>
          <a:p>
            <a:pPr lvl="1" indent="-342900">
              <a:buFont typeface="Wingdings" panose="05000000000000000000" pitchFamily="2" charset="2"/>
              <a:buChar char="Ø"/>
              <a:defRPr/>
            </a:pPr>
            <a:r>
              <a:rPr lang="fr-FR" sz="1800" dirty="0" smtClean="0"/>
              <a:t>IEP Lille </a:t>
            </a:r>
            <a:r>
              <a:rPr lang="fr-FR" sz="1800" dirty="0"/>
              <a:t>(</a:t>
            </a:r>
            <a:r>
              <a:rPr lang="fr-FR" sz="1800" dirty="0" smtClean="0"/>
              <a:t>2 en 2021 et 0 en 2022)</a:t>
            </a:r>
            <a:endParaRPr lang="fr-FR" sz="1800" dirty="0"/>
          </a:p>
          <a:p>
            <a:pPr marL="400050" lvl="1" indent="0">
              <a:defRPr/>
            </a:pPr>
            <a:endParaRPr lang="fr-FR" sz="2000" kern="0" dirty="0" smtClean="0">
              <a:latin typeface="Times New Roman"/>
              <a:cs typeface="Lucida Sans Unicode"/>
            </a:endParaRPr>
          </a:p>
          <a:p>
            <a:pPr>
              <a:defRPr/>
            </a:pPr>
            <a:endParaRPr lang="fr-FR" altLang="fr-FR" sz="2800" kern="0" dirty="0">
              <a:latin typeface="Times New Roman"/>
              <a:ea typeface="Lucida Sans Unicode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90011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55574" y="1272988"/>
            <a:ext cx="9517977" cy="526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r>
              <a:rPr lang="fr-FR" sz="1800" b="1" dirty="0" smtClean="0">
                <a:solidFill>
                  <a:srgbClr val="00B050"/>
                </a:solidFill>
              </a:rPr>
              <a:t>PROCESSUS DE RECRUTEMENT</a:t>
            </a: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fr-FR" sz="1800" dirty="0" smtClean="0"/>
              <a:t>Le </a:t>
            </a:r>
            <a:r>
              <a:rPr lang="fr-FR" sz="1800" dirty="0"/>
              <a:t>rôle des instances </a:t>
            </a:r>
            <a:r>
              <a:rPr lang="fr-FR" sz="1800" dirty="0" smtClean="0"/>
              <a:t>locales dans </a:t>
            </a:r>
            <a:r>
              <a:rPr lang="fr-FR" sz="1800" dirty="0"/>
              <a:t>la 1</a:t>
            </a:r>
            <a:r>
              <a:rPr lang="fr-FR" sz="1800" baseline="30000" dirty="0"/>
              <a:t>ère</a:t>
            </a:r>
            <a:r>
              <a:rPr lang="fr-FR" sz="1800" dirty="0"/>
              <a:t> phase 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400" dirty="0"/>
              <a:t>Le président propose au CA plénier, dans le respect des priorités nationales, les possibilités de promotions par section CNU</a:t>
            </a:r>
          </a:p>
          <a:p>
            <a:pPr marL="627063" lvl="1" indent="-227013">
              <a:buFont typeface="Wingdings" panose="05000000000000000000" pitchFamily="2" charset="2"/>
              <a:buChar char="Ø"/>
              <a:defRPr/>
            </a:pPr>
            <a:r>
              <a:rPr lang="fr-FR" sz="1400" dirty="0" smtClean="0"/>
              <a:t>Sur </a:t>
            </a:r>
            <a:r>
              <a:rPr lang="fr-FR" sz="1400" dirty="0"/>
              <a:t>la base des candidatures déposées, l’assemblée CFVU &amp; CS en formation restreinte désigne 2 rapporteurs de rang A dont un au moins de la spécialité (CNU)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400" dirty="0"/>
              <a:t>Avis de l’assemblée CFVU &amp; CS en formation restreinte (pédagogie, recherche, tâches collectives) : très favorable, favorable, réservé</a:t>
            </a:r>
          </a:p>
          <a:p>
            <a:pPr marL="0" lvl="1" indent="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 Le rôle du CNU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400" dirty="0"/>
              <a:t>Avis remonté au CNU qui rend à son tour un avis qui redescend (avis réputé rendu en cas de défaillance)</a:t>
            </a:r>
          </a:p>
          <a:p>
            <a:pPr marL="0" lvl="1" indent="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 Deuxième phase locale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400" dirty="0"/>
              <a:t>Les 4 « meilleurs » candidats au plus sont auditionnés par un comité désigné par le président </a:t>
            </a:r>
            <a:r>
              <a:rPr lang="fr-FR" sz="1400" dirty="0" smtClean="0"/>
              <a:t>(2 au moins dans la spécialité)</a:t>
            </a:r>
            <a:endParaRPr lang="fr-FR" sz="1400" dirty="0"/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400" dirty="0"/>
              <a:t>le président établit la liste des candidats sur la base des 3 avis rendus. Son pouvoir d’appréciation fait décision</a:t>
            </a:r>
            <a:endParaRPr lang="fr-FR" sz="1800" kern="0" dirty="0" smtClean="0">
              <a:latin typeface="Times New Roman"/>
              <a:cs typeface="Lucida Sans Unicode"/>
            </a:endParaRPr>
          </a:p>
          <a:p>
            <a:pPr>
              <a:defRPr/>
            </a:pPr>
            <a:endParaRPr lang="fr-FR" altLang="fr-FR" sz="2800" kern="0" dirty="0">
              <a:latin typeface="Times New Roman"/>
              <a:ea typeface="Lucida Sans Unicode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5204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55574" y="1272988"/>
            <a:ext cx="9517977" cy="526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r>
              <a:rPr lang="fr-FR" sz="2000" b="1" dirty="0" smtClean="0">
                <a:solidFill>
                  <a:srgbClr val="00B050"/>
                </a:solidFill>
              </a:rPr>
              <a:t>CALENDRIER et METHODE</a:t>
            </a:r>
          </a:p>
          <a:p>
            <a:pPr marL="0" indent="0">
              <a:defRPr/>
            </a:pPr>
            <a:endParaRPr lang="fr-FR" sz="2000" b="1" dirty="0" smtClean="0">
              <a:solidFill>
                <a:srgbClr val="00B050"/>
              </a:solidFill>
            </a:endParaRP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fr-FR" sz="2000" dirty="0" smtClean="0"/>
              <a:t>La circulaire d’application n’est pas encore publiée</a:t>
            </a:r>
            <a:endParaRPr lang="fr-FR" sz="2000" dirty="0"/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/>
              <a:t>Date de dépôt des candidatures ?</a:t>
            </a:r>
          </a:p>
          <a:p>
            <a:pPr marL="400050" lvl="1" indent="0">
              <a:defRPr/>
            </a:pPr>
            <a:endParaRPr lang="fr-FR" sz="1600" dirty="0" smtClean="0"/>
          </a:p>
          <a:p>
            <a:pPr marL="0" lvl="1" indent="0">
              <a:buFont typeface="Arial" panose="020B0604020202020204" pitchFamily="34" charset="0"/>
              <a:buChar char="•"/>
              <a:defRPr/>
            </a:pPr>
            <a:r>
              <a:rPr lang="fr-FR" sz="2000" dirty="0" smtClean="0"/>
              <a:t> Proposition de méthodologie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/>
              <a:t>CA du 10 mars : vote sur </a:t>
            </a:r>
          </a:p>
          <a:p>
            <a:pPr marL="1030288" lvl="2" indent="-230188">
              <a:buFont typeface="Wingdings" panose="05000000000000000000" pitchFamily="2" charset="2"/>
              <a:buChar char="v"/>
              <a:defRPr/>
            </a:pPr>
            <a:r>
              <a:rPr lang="fr-FR" sz="1400" dirty="0" smtClean="0"/>
              <a:t>les sections CNU choisies </a:t>
            </a:r>
          </a:p>
          <a:p>
            <a:pPr marL="1030288" lvl="2" indent="-230188">
              <a:buFont typeface="Wingdings" panose="05000000000000000000" pitchFamily="2" charset="2"/>
              <a:buChar char="v"/>
              <a:defRPr/>
            </a:pPr>
            <a:r>
              <a:rPr lang="fr-FR" sz="1400" b="1" dirty="0"/>
              <a:t>les principes de constitution d’un vivier de rapporteurs 1</a:t>
            </a:r>
            <a:r>
              <a:rPr lang="fr-FR" sz="1400" b="1" baseline="30000" dirty="0"/>
              <a:t>ère</a:t>
            </a:r>
            <a:r>
              <a:rPr lang="fr-FR" sz="1400" b="1" dirty="0"/>
              <a:t> </a:t>
            </a:r>
            <a:r>
              <a:rPr lang="fr-FR" sz="1400" b="1" dirty="0" smtClean="0"/>
              <a:t>phase</a:t>
            </a:r>
          </a:p>
          <a:p>
            <a:pPr marL="1030288" lvl="2" indent="-230188">
              <a:buFont typeface="Wingdings" panose="05000000000000000000" pitchFamily="2" charset="2"/>
              <a:buChar char="v"/>
              <a:defRPr/>
            </a:pPr>
            <a:r>
              <a:rPr lang="fr-FR" sz="1400" b="1" dirty="0"/>
              <a:t>les principes de constitution des comités </a:t>
            </a:r>
            <a:r>
              <a:rPr lang="fr-FR" sz="1400" b="1" dirty="0" smtClean="0"/>
              <a:t>d’audition</a:t>
            </a:r>
          </a:p>
          <a:p>
            <a:pPr marL="1030288" lvl="2" indent="-230188">
              <a:buFont typeface="Wingdings" panose="05000000000000000000" pitchFamily="2" charset="2"/>
              <a:buChar char="v"/>
              <a:defRPr/>
            </a:pPr>
            <a:r>
              <a:rPr lang="fr-FR" sz="1400" b="1" dirty="0"/>
              <a:t>les principes d’évaluation et de classement </a:t>
            </a:r>
            <a:r>
              <a:rPr lang="fr-FR" sz="1400" b="1"/>
              <a:t>des </a:t>
            </a:r>
            <a:r>
              <a:rPr lang="fr-FR" sz="1400" b="1" smtClean="0"/>
              <a:t>candidats/candidates (grilles)</a:t>
            </a:r>
            <a:endParaRPr lang="fr-FR" sz="1400" b="1" dirty="0" smtClean="0"/>
          </a:p>
          <a:p>
            <a:pPr>
              <a:defRPr/>
            </a:pPr>
            <a:endParaRPr lang="fr-FR" altLang="fr-FR" sz="2800" kern="0" dirty="0">
              <a:latin typeface="Times New Roman"/>
              <a:ea typeface="Lucida Sans Unicode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02564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37058" y="575733"/>
            <a:ext cx="2392381" cy="284879"/>
          </a:xfrm>
        </p:spPr>
        <p:txBody>
          <a:bodyPr>
            <a:noAutofit/>
          </a:bodyPr>
          <a:lstStyle/>
          <a:p>
            <a:pPr algn="ctr"/>
            <a:r>
              <a:rPr lang="fr-FR" sz="1400" dirty="0" smtClean="0">
                <a:solidFill>
                  <a:srgbClr val="000037"/>
                </a:solidFill>
                <a:latin typeface="Marianne" panose="02000000000000000000" pitchFamily="2" charset="0"/>
              </a:rPr>
              <a:t>Vice-Présidence RH </a:t>
            </a:r>
            <a:endParaRPr lang="fr-FR" sz="1400" dirty="0">
              <a:solidFill>
                <a:srgbClr val="000037"/>
              </a:solidFill>
              <a:latin typeface="Marianne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55574" y="1272988"/>
            <a:ext cx="9517977" cy="526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Lucida Sans Unicode" charset="0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r>
              <a:rPr lang="fr-FR" sz="2000" b="1" dirty="0" smtClean="0">
                <a:solidFill>
                  <a:srgbClr val="00B050"/>
                </a:solidFill>
              </a:rPr>
              <a:t>CHOIX des SECTIONS CNU</a:t>
            </a:r>
          </a:p>
          <a:p>
            <a:pPr marL="0" indent="0">
              <a:defRPr/>
            </a:pPr>
            <a:endParaRPr lang="fr-FR" sz="2000" b="1" dirty="0" smtClean="0">
              <a:solidFill>
                <a:srgbClr val="00B050"/>
              </a:solidFill>
            </a:endParaRPr>
          </a:p>
          <a:p>
            <a:pPr marL="179388" indent="-179388">
              <a:buFont typeface="Arial" panose="020B0604020202020204" pitchFamily="34" charset="0"/>
              <a:buChar char="•"/>
              <a:defRPr/>
            </a:pPr>
            <a:r>
              <a:rPr lang="fr-FR" sz="2000" dirty="0" smtClean="0"/>
              <a:t>Critères </a:t>
            </a:r>
            <a:endParaRPr lang="fr-FR" sz="2000" dirty="0"/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Ratio PR/MCF : cible 2/3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Diversité disciplinaire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Viviers : s’assurer d’un vivier quantitativement (et qualitativement) suffisant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chemeClr val="bg2">
                    <a:lumMod val="50000"/>
                  </a:schemeClr>
                </a:solidFill>
              </a:rPr>
              <a:t>Egalité F/H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chemeClr val="bg2">
                    <a:lumMod val="50000"/>
                  </a:schemeClr>
                </a:solidFill>
              </a:rPr>
              <a:t>Classe normale versus hors classe</a:t>
            </a:r>
          </a:p>
          <a:p>
            <a:pPr marL="630238" lvl="1" indent="-230188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FF0000"/>
                </a:solidFill>
              </a:rPr>
              <a:t>Taux d’encadrement doctoral</a:t>
            </a:r>
          </a:p>
          <a:p>
            <a:pPr marL="400050" lvl="1" indent="0">
              <a:defRPr/>
            </a:pPr>
            <a:endParaRPr lang="fr-FR" sz="1600" dirty="0" smtClean="0"/>
          </a:p>
          <a:p>
            <a:pPr marL="0" lvl="1" indent="0">
              <a:defRPr/>
            </a:pPr>
            <a:endParaRPr lang="fr-FR" altLang="fr-FR" sz="2800" kern="0" dirty="0">
              <a:latin typeface="Times New Roman"/>
              <a:ea typeface="Lucida Sans Unicode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39973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54474"/>
              </p:ext>
            </p:extLst>
          </p:nvPr>
        </p:nvGraphicFramePr>
        <p:xfrm>
          <a:off x="4473387" y="358591"/>
          <a:ext cx="6051176" cy="8898446"/>
        </p:xfrm>
        <a:graphic>
          <a:graphicData uri="http://schemas.openxmlformats.org/drawingml/2006/table">
            <a:tbl>
              <a:tblPr/>
              <a:tblGrid>
                <a:gridCol w="1895964"/>
                <a:gridCol w="913386"/>
                <a:gridCol w="2356118"/>
                <a:gridCol w="885708"/>
              </a:tblGrid>
              <a:tr h="1319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Regroupements sections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Sections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Intitulés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PR/MCF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slaves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0,00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29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Const. élémentaires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0,00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1964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Cult. &amp; lang. rég.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0,00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germ.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0,21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</a:tr>
              <a:tr h="1964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info. communic.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roman.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Géo. phys. &amp; autres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langage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0,24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679"/>
                    </a:solidFill>
                  </a:tcPr>
                </a:tc>
              </a:tr>
              <a:tr h="1964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70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de l'éducation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0,24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679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org. min. ind.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68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organismes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0,27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Biochimie, biologie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20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Anth., eth., préhis.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Psychologie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politique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Sc.Biologiques phar.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</a:tr>
              <a:tr h="1964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&amp; tec. act. phy.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ang.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de gestion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autres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69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Neurosciences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Informatique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0,39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pop. &amp; écol.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19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Socio.,  démographie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18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Arts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0,41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Energ., génie procé.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0,44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Drt. priv. sc. crim.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médicament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1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His. &amp; civ. : ancien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0,47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Electronique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His. &amp; civ. : cont.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Physiologie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10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Litt. comparées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Astron. astrophys.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Struc. évol. Terre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Maths. appliqués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0,51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28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Mil. denses &amp; matér.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0,52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Météo océanographie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0,55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économiques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0,55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09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franc.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27F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Génie informatique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0,57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phys-ch., autres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0,57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Hist. drt. &amp; inst.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</a:tr>
              <a:tr h="1964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Epis., his. sc. tec.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31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théo., phys.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57D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60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Mécan., génie mécan.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0,66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08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anc.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0,67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F7C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Mathématiques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0,68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319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02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Drt. publ.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0,70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36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Terre solide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0,73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65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Biologie cellulaire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0,73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17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Philosophie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0,82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30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Mil. dilués &amp; optiq.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0,83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33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des matériaux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1,00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993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24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Amén. espace, urbain</a:t>
                      </a:r>
                    </a:p>
                  </a:txBody>
                  <a:tcPr marL="2821" marR="2821" marT="2821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1,75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34352" y="1335741"/>
            <a:ext cx="237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400" dirty="0" smtClean="0"/>
              <a:t>Ratios </a:t>
            </a:r>
            <a:r>
              <a:rPr lang="fr-FR" sz="1400" dirty="0" smtClean="0"/>
              <a:t>a priori</a:t>
            </a:r>
          </a:p>
          <a:p>
            <a:r>
              <a:rPr lang="fr-FR" sz="1400" dirty="0" smtClean="0"/>
              <a:t>- Toutes les sections CNU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1540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46527" y="313764"/>
            <a:ext cx="2375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400" dirty="0" smtClean="0"/>
              <a:t>Ratios </a:t>
            </a:r>
            <a:r>
              <a:rPr lang="fr-FR" sz="1400" dirty="0" smtClean="0"/>
              <a:t>a priori</a:t>
            </a:r>
          </a:p>
          <a:p>
            <a:r>
              <a:rPr lang="fr-FR" sz="1400" dirty="0" smtClean="0"/>
              <a:t>- Sections CNU &lt; 2/3 avec viviers &gt;0</a:t>
            </a:r>
            <a:endParaRPr lang="fr-FR" sz="1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60748"/>
              </p:ext>
            </p:extLst>
          </p:nvPr>
        </p:nvGraphicFramePr>
        <p:xfrm>
          <a:off x="3206073" y="313769"/>
          <a:ext cx="8008775" cy="7924800"/>
        </p:xfrm>
        <a:graphic>
          <a:graphicData uri="http://schemas.openxmlformats.org/drawingml/2006/table">
            <a:tbl>
              <a:tblPr/>
              <a:tblGrid>
                <a:gridCol w="1381432"/>
                <a:gridCol w="665507"/>
                <a:gridCol w="1202451"/>
                <a:gridCol w="645341"/>
                <a:gridCol w="695757"/>
                <a:gridCol w="645341"/>
                <a:gridCol w="665507"/>
                <a:gridCol w="776425"/>
                <a:gridCol w="665507"/>
                <a:gridCol w="665507"/>
              </a:tblGrid>
              <a:tr h="2584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Regroupements sections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Sections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Intitulés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PR/MCF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Promouvables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Femmes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Hommes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Promouvables 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Femmes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Hommes</a:t>
                      </a:r>
                      <a:endParaRPr lang="fr-FR" sz="1000" b="1" i="0" u="none" strike="noStrike" dirty="0">
                        <a:solidFill>
                          <a:srgbClr val="E83131"/>
                        </a:solidFill>
                        <a:effectLst/>
                        <a:latin typeface="Marianne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slaves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germ.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info. communic.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roman.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Géo. phys. &amp; 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langage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de l'éducation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org. min. ind.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organismes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Biochimie, biologie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Anth., eth., préhis.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Psychologie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Sc.Biologiques phar.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&amp; tec. act. phy.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ang.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de gestion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Neurosciences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Informatique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pop. &amp; écol.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Socio.,  démographie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Energ., génie procé.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Drt. priv. sc. crim.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médicament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His. &amp; civ. : ancien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Electronique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Physiologie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Struc. évol.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Maths. appliqués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Mil. denses &amp; matér.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Météo océanographie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économiques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franc.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Génie informatique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phys-ch., 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Epis., his. sc. tec.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théo., phys.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5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Mécan., génie mécan.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1276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223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3"/>
          <p:cNvSpPr txBox="1"/>
          <p:nvPr/>
        </p:nvSpPr>
        <p:spPr>
          <a:xfrm>
            <a:off x="8616950" y="3235325"/>
            <a:ext cx="184150" cy="2698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5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46527" y="313764"/>
            <a:ext cx="2012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Ratio a priori</a:t>
            </a:r>
          </a:p>
          <a:p>
            <a:r>
              <a:rPr lang="fr-FR" sz="1400" dirty="0" smtClean="0"/>
              <a:t>- Sections CNU &lt; 2/3 avec viviers &gt;2</a:t>
            </a:r>
            <a:endParaRPr lang="fr-FR" sz="1400" dirty="0"/>
          </a:p>
        </p:txBody>
      </p:sp>
      <p:sp>
        <p:nvSpPr>
          <p:cNvPr id="8" name="ZoneTexte 3"/>
          <p:cNvSpPr txBox="1"/>
          <p:nvPr/>
        </p:nvSpPr>
        <p:spPr>
          <a:xfrm>
            <a:off x="8616950" y="3235325"/>
            <a:ext cx="184150" cy="2698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0">
              <a:latin typeface="Marianne" panose="02000000000000000000" pitchFamily="50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1592"/>
              </p:ext>
            </p:extLst>
          </p:nvPr>
        </p:nvGraphicFramePr>
        <p:xfrm>
          <a:off x="2351940" y="335717"/>
          <a:ext cx="9640769" cy="6069090"/>
        </p:xfrm>
        <a:graphic>
          <a:graphicData uri="http://schemas.openxmlformats.org/drawingml/2006/table">
            <a:tbl>
              <a:tblPr/>
              <a:tblGrid>
                <a:gridCol w="1662934"/>
                <a:gridCol w="801122"/>
                <a:gridCol w="1447480"/>
                <a:gridCol w="776845"/>
                <a:gridCol w="837536"/>
                <a:gridCol w="776845"/>
                <a:gridCol w="801122"/>
                <a:gridCol w="934641"/>
                <a:gridCol w="801122"/>
                <a:gridCol w="801122"/>
              </a:tblGrid>
              <a:tr h="4382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Regroupements sections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Sections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Intitulés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PR/MCF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Promouvables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Femmes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Hommes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Promouvables 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Femmes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E83131"/>
                          </a:solidFill>
                          <a:effectLst/>
                          <a:latin typeface="Marianne"/>
                        </a:rPr>
                        <a:t>Hommes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slaves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Lang. &amp; litt. roman.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langage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org. min. ind.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organismes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Biochimie, biologie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Psychologie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Sc.Biologiques phar.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PLURIDISCIPLINAIRE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&amp; tec. </a:t>
                      </a:r>
                      <a:r>
                        <a:rPr lang="fr-FR" sz="1000" b="0" i="0" u="none" strike="noStrike" dirty="0" err="1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act</a:t>
                      </a:r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. </a:t>
                      </a:r>
                      <a:r>
                        <a:rPr lang="fr-FR" sz="1000" b="0" i="0" u="none" strike="noStrike" dirty="0" err="1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phy</a:t>
                      </a:r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de gestion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Neurosciences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Informatique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Biolog. pop. &amp; écol.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Socio.,  démographie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Arts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Drt. priv. sc. crim.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du médicament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LSHS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His. &amp; civ. : ancien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Electronique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Physiologie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Mil. denses &amp; matér.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DROIT ECO GESTION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économiques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PHARMACIE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Sc. phys-ch., autres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Chim. théo., phys.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5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SCIENCES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CNU 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Mécan., génie mécan.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0,66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55708A"/>
                          </a:solidFill>
                          <a:effectLst/>
                          <a:latin typeface="Marianne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2165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arianne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96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6AF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3"/>
          <p:cNvSpPr txBox="1"/>
          <p:nvPr/>
        </p:nvSpPr>
        <p:spPr>
          <a:xfrm>
            <a:off x="7172325" y="2778125"/>
            <a:ext cx="184150" cy="2698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00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86187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 Power Point - Université de Lille">
  <a:themeElements>
    <a:clrScheme name="Université de Lille">
      <a:dk1>
        <a:srgbClr val="000000"/>
      </a:dk1>
      <a:lt1>
        <a:srgbClr val="FFFFFF"/>
      </a:lt1>
      <a:dk2>
        <a:srgbClr val="000037"/>
      </a:dk2>
      <a:lt2>
        <a:srgbClr val="FAF0E1"/>
      </a:lt2>
      <a:accent1>
        <a:srgbClr val="5861ED"/>
      </a:accent1>
      <a:accent2>
        <a:srgbClr val="FC535C"/>
      </a:accent2>
      <a:accent3>
        <a:srgbClr val="32A68C"/>
      </a:accent3>
      <a:accent4>
        <a:srgbClr val="FF6941"/>
      </a:accent4>
      <a:accent5>
        <a:srgbClr val="FFB3D2"/>
      </a:accent5>
      <a:accent6>
        <a:srgbClr val="FFD24B"/>
      </a:accent6>
      <a:hlink>
        <a:srgbClr val="79BAFF"/>
      </a:hlink>
      <a:folHlink>
        <a:srgbClr val="89E0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̀me Power Point - Université de Lille" id="{CFFF5906-DF80-A44C-99B1-77CD26D6D1D1}" vid="{72B11873-E46C-C144-92F8-7C4CC5DA30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 Power Point - Université de Lille</Template>
  <TotalTime>391</TotalTime>
  <Words>1966</Words>
  <Application>Microsoft Office PowerPoint</Application>
  <PresentationFormat>Personnalisé</PresentationFormat>
  <Paragraphs>979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Thème Power Point - Université de Lille</vt:lpstr>
      <vt:lpstr>Vice-Présidence RH </vt:lpstr>
      <vt:lpstr>Vice-Présidence RH </vt:lpstr>
      <vt:lpstr>Vice-Présidence RH </vt:lpstr>
      <vt:lpstr>Vice-Présidence RH </vt:lpstr>
      <vt:lpstr>Vice-Présidence RH </vt:lpstr>
      <vt:lpstr>Vice-Présidence RH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Jérome FONCEL</cp:lastModifiedBy>
  <cp:revision>16</cp:revision>
  <dcterms:created xsi:type="dcterms:W3CDTF">2021-12-22T10:13:10Z</dcterms:created>
  <dcterms:modified xsi:type="dcterms:W3CDTF">2022-01-27T21:29:35Z</dcterms:modified>
</cp:coreProperties>
</file>