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58" r:id="rId6"/>
    <p:sldId id="265" r:id="rId7"/>
    <p:sldId id="261" r:id="rId8"/>
    <p:sldId id="263" r:id="rId9"/>
    <p:sldId id="262" r:id="rId10"/>
    <p:sldId id="291" r:id="rId11"/>
    <p:sldId id="277" r:id="rId12"/>
    <p:sldId id="266" r:id="rId13"/>
    <p:sldId id="267" r:id="rId14"/>
    <p:sldId id="268" r:id="rId15"/>
    <p:sldId id="269" r:id="rId16"/>
    <p:sldId id="270" r:id="rId17"/>
    <p:sldId id="272" r:id="rId18"/>
    <p:sldId id="271" r:id="rId19"/>
    <p:sldId id="274" r:id="rId20"/>
    <p:sldId id="273" r:id="rId21"/>
    <p:sldId id="275" r:id="rId22"/>
    <p:sldId id="276" r:id="rId23"/>
    <p:sldId id="278" r:id="rId24"/>
    <p:sldId id="279" r:id="rId25"/>
    <p:sldId id="290" r:id="rId26"/>
    <p:sldId id="288" r:id="rId27"/>
    <p:sldId id="280" r:id="rId28"/>
    <p:sldId id="289" r:id="rId29"/>
    <p:sldId id="292" r:id="rId30"/>
    <p:sldId id="293" r:id="rId31"/>
    <p:sldId id="283" r:id="rId32"/>
    <p:sldId id="285" r:id="rId33"/>
    <p:sldId id="281" r:id="rId34"/>
    <p:sldId id="282" r:id="rId35"/>
    <p:sldId id="284" r:id="rId36"/>
    <p:sldId id="287" r:id="rId37"/>
    <p:sldId id="26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7"/>
    <p:restoredTop sz="95574"/>
  </p:normalViewPr>
  <p:slideViewPr>
    <p:cSldViewPr snapToGrid="0" snapToObjects="1">
      <p:cViewPr varScale="1">
        <p:scale>
          <a:sx n="105" d="100"/>
          <a:sy n="105" d="100"/>
        </p:scale>
        <p:origin x="2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3/24/22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3/24/22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C5AD4-43E6-FB43-9518-C3BA38D1033E}"/>
              </a:ext>
            </a:extLst>
          </p:cNvPr>
          <p:cNvSpPr>
            <a:spLocks noGrp="1"/>
          </p:cNvSpPr>
          <p:nvPr>
            <p:ph type="ctrTitle"/>
          </p:nvPr>
        </p:nvSpPr>
        <p:spPr>
          <a:xfrm>
            <a:off x="2589213" y="2828140"/>
            <a:ext cx="8915399" cy="2262781"/>
          </a:xfrm>
        </p:spPr>
        <p:txBody>
          <a:bodyPr/>
          <a:lstStyle/>
          <a:p>
            <a:r>
              <a:rPr lang="fr-FR" b="1" dirty="0">
                <a:solidFill>
                  <a:srgbClr val="A5300F"/>
                </a:solidFill>
              </a:rPr>
              <a:t>Carrières - Rémunérations</a:t>
            </a:r>
          </a:p>
        </p:txBody>
      </p:sp>
      <p:pic>
        <p:nvPicPr>
          <p:cNvPr id="4" name="Image 3">
            <a:extLst>
              <a:ext uri="{FF2B5EF4-FFF2-40B4-BE49-F238E27FC236}">
                <a16:creationId xmlns:a16="http://schemas.microsoft.com/office/drawing/2014/main" id="{A3F73222-1352-414D-9590-1069D6F3AC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572" y="104124"/>
            <a:ext cx="3602100" cy="1662956"/>
          </a:xfrm>
          <a:prstGeom prst="rect">
            <a:avLst/>
          </a:prstGeom>
        </p:spPr>
      </p:pic>
    </p:spTree>
    <p:extLst>
      <p:ext uri="{BB962C8B-B14F-4D97-AF65-F5344CB8AC3E}">
        <p14:creationId xmlns:p14="http://schemas.microsoft.com/office/powerpoint/2010/main" val="237924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CEF82E9B-12F2-FB46-A603-C305CF4B02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6780362" cy="3735021"/>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85023970-52EE-D34D-B7B5-06B553FF0AF8}"/>
              </a:ext>
            </a:extLst>
          </p:cNvPr>
          <p:cNvPicPr>
            <a:picLocks noChangeAspect="1"/>
          </p:cNvPicPr>
          <p:nvPr/>
        </p:nvPicPr>
        <p:blipFill>
          <a:blip r:embed="rId3"/>
          <a:stretch>
            <a:fillRect/>
          </a:stretch>
        </p:blipFill>
        <p:spPr>
          <a:xfrm>
            <a:off x="2641600" y="3860800"/>
            <a:ext cx="9550400" cy="2997200"/>
          </a:xfrm>
          <a:prstGeom prst="rect">
            <a:avLst/>
          </a:prstGeom>
        </p:spPr>
      </p:pic>
    </p:spTree>
    <p:extLst>
      <p:ext uri="{BB962C8B-B14F-4D97-AF65-F5344CB8AC3E}">
        <p14:creationId xmlns:p14="http://schemas.microsoft.com/office/powerpoint/2010/main" val="298504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A0729-2F49-0543-9EAD-917ED0EFF8B1}"/>
              </a:ext>
            </a:extLst>
          </p:cNvPr>
          <p:cNvSpPr>
            <a:spLocks noGrp="1"/>
          </p:cNvSpPr>
          <p:nvPr>
            <p:ph type="ctrTitle"/>
          </p:nvPr>
        </p:nvSpPr>
        <p:spPr/>
        <p:txBody>
          <a:bodyPr/>
          <a:lstStyle/>
          <a:p>
            <a:r>
              <a:rPr lang="fr-FR" b="1" dirty="0">
                <a:solidFill>
                  <a:srgbClr val="A5300F"/>
                </a:solidFill>
              </a:rPr>
              <a:t>RIPEC</a:t>
            </a:r>
          </a:p>
        </p:txBody>
      </p:sp>
    </p:spTree>
    <p:extLst>
      <p:ext uri="{BB962C8B-B14F-4D97-AF65-F5344CB8AC3E}">
        <p14:creationId xmlns:p14="http://schemas.microsoft.com/office/powerpoint/2010/main" val="3257502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Un nouveau régime indemnitaire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p:txBody>
          <a:bodyPr>
            <a:normAutofit/>
          </a:bodyPr>
          <a:lstStyle/>
          <a:p>
            <a:r>
              <a:rPr lang="fr-FR" dirty="0"/>
              <a:t>RIPEC : Régime Indemnitaire des Personnels Enseignants et Chercheurs</a:t>
            </a:r>
          </a:p>
          <a:p>
            <a:endParaRPr lang="fr-FR" dirty="0"/>
          </a:p>
          <a:p>
            <a:r>
              <a:rPr lang="fr-FR" dirty="0"/>
              <a:t>Remplace de nombreuses primes : PRES (conservée pour les ATER), PRP, PCA, PEDR</a:t>
            </a:r>
          </a:p>
          <a:p>
            <a:endParaRPr lang="fr-FR" dirty="0"/>
          </a:p>
          <a:p>
            <a:r>
              <a:rPr lang="fr-FR" dirty="0"/>
              <a:t>Versement mensualisé : </a:t>
            </a:r>
            <a:r>
              <a:rPr lang="fr-FR" b="1" dirty="0"/>
              <a:t>dès mars 2022 pour </a:t>
            </a:r>
            <a:r>
              <a:rPr lang="fr-FR" b="1" dirty="0" err="1"/>
              <a:t>ULille</a:t>
            </a:r>
            <a:endParaRPr lang="fr-FR" b="1" dirty="0"/>
          </a:p>
          <a:p>
            <a:endParaRPr lang="fr-FR" dirty="0"/>
          </a:p>
          <a:p>
            <a:r>
              <a:rPr lang="fr-FR" dirty="0"/>
              <a:t>Respect des LDG ministérielles (LDGM) et LDG de l’établissement (LDGE)</a:t>
            </a:r>
          </a:p>
          <a:p>
            <a:endParaRPr lang="fr-FR" dirty="0"/>
          </a:p>
        </p:txBody>
      </p:sp>
    </p:spTree>
    <p:extLst>
      <p:ext uri="{BB962C8B-B14F-4D97-AF65-F5344CB8AC3E}">
        <p14:creationId xmlns:p14="http://schemas.microsoft.com/office/powerpoint/2010/main" val="2850865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 3 composantes</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p:txBody>
          <a:bodyPr>
            <a:normAutofit/>
          </a:bodyPr>
          <a:lstStyle/>
          <a:p>
            <a:r>
              <a:rPr lang="fr-FR" dirty="0"/>
              <a:t>C1 STATUTAIRE : liée au grade (</a:t>
            </a:r>
            <a:r>
              <a:rPr lang="fr-FR" dirty="0">
                <a:sym typeface="Wingdings" pitchFamily="2" charset="2"/>
              </a:rPr>
              <a:t> ancienne PRES)</a:t>
            </a:r>
          </a:p>
          <a:p>
            <a:endParaRPr lang="fr-FR" dirty="0">
              <a:sym typeface="Wingdings" pitchFamily="2" charset="2"/>
            </a:endParaRPr>
          </a:p>
          <a:p>
            <a:r>
              <a:rPr lang="fr-FR" dirty="0"/>
              <a:t>C2 FONCTIONNELLE : responsabilités dans l’établissement (</a:t>
            </a:r>
            <a:r>
              <a:rPr lang="fr-FR" dirty="0">
                <a:sym typeface="Wingdings" pitchFamily="2" charset="2"/>
              </a:rPr>
              <a:t> ancienne PCA et PRP)</a:t>
            </a:r>
          </a:p>
          <a:p>
            <a:endParaRPr lang="fr-FR" dirty="0">
              <a:sym typeface="Wingdings" pitchFamily="2" charset="2"/>
            </a:endParaRPr>
          </a:p>
          <a:p>
            <a:r>
              <a:rPr lang="fr-FR" dirty="0">
                <a:sym typeface="Wingdings" pitchFamily="2" charset="2"/>
              </a:rPr>
              <a:t>C3 INDIVIDUELLE : « qualité des activités et engagement professionnel des agents au regard de l’ensemble des missions » </a:t>
            </a:r>
            <a:r>
              <a:rPr lang="fr-FR" dirty="0"/>
              <a:t>(</a:t>
            </a:r>
            <a:r>
              <a:rPr lang="fr-FR" dirty="0">
                <a:sym typeface="Wingdings" pitchFamily="2" charset="2"/>
              </a:rPr>
              <a:t> ancienne PEDR… mais pas que !)</a:t>
            </a:r>
          </a:p>
          <a:p>
            <a:endParaRPr lang="fr-FR" dirty="0"/>
          </a:p>
        </p:txBody>
      </p:sp>
    </p:spTree>
    <p:extLst>
      <p:ext uri="{BB962C8B-B14F-4D97-AF65-F5344CB8AC3E}">
        <p14:creationId xmlns:p14="http://schemas.microsoft.com/office/powerpoint/2010/main" val="7598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statutaire (C1)</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p:txBody>
          <a:bodyPr>
            <a:normAutofit/>
          </a:bodyPr>
          <a:lstStyle/>
          <a:p>
            <a:r>
              <a:rPr lang="fr-FR" dirty="0"/>
              <a:t>Aucune démarche à faire</a:t>
            </a:r>
          </a:p>
          <a:p>
            <a:endParaRPr lang="fr-FR" dirty="0"/>
          </a:p>
          <a:p>
            <a:r>
              <a:rPr lang="fr-FR" dirty="0"/>
              <a:t>Ensemble du service </a:t>
            </a:r>
            <a:r>
              <a:rPr lang="fr-FR" u="sng" dirty="0"/>
              <a:t>attribué</a:t>
            </a:r>
            <a:r>
              <a:rPr lang="fr-FR" dirty="0"/>
              <a:t> sous la responsabilité du CE (aucune obligation ne pèse sur les EC pour se trouver un service complet), doit être effectué </a:t>
            </a:r>
            <a:r>
              <a:rPr lang="fr-FR" dirty="0">
                <a:sym typeface="Wingdings" pitchFamily="2" charset="2"/>
              </a:rPr>
              <a:t> </a:t>
            </a:r>
            <a:r>
              <a:rPr lang="fr-FR" dirty="0"/>
              <a:t>le service attribué n’a pas obligation à être complet pour le versement de cette composante </a:t>
            </a:r>
            <a:r>
              <a:rPr lang="fr-FR" b="1" dirty="0">
                <a:solidFill>
                  <a:srgbClr val="A5300F"/>
                </a:solidFill>
              </a:rPr>
              <a:t>(obtenu par le SNESUP-FSU)</a:t>
            </a:r>
          </a:p>
          <a:p>
            <a:endParaRPr lang="fr-FR" b="1" dirty="0">
              <a:solidFill>
                <a:srgbClr val="A5300F"/>
              </a:solidFill>
            </a:endParaRPr>
          </a:p>
          <a:p>
            <a:r>
              <a:rPr lang="fr-FR" dirty="0">
                <a:solidFill>
                  <a:schemeClr val="tx1"/>
                </a:solidFill>
              </a:rPr>
              <a:t>Montant : </a:t>
            </a:r>
          </a:p>
          <a:p>
            <a:pPr>
              <a:buFont typeface="Arial" panose="020B0604020202020204" pitchFamily="34" charset="0"/>
              <a:buChar char="•"/>
            </a:pPr>
            <a:r>
              <a:rPr lang="fr-FR" dirty="0">
                <a:solidFill>
                  <a:schemeClr val="tx1"/>
                </a:solidFill>
              </a:rPr>
              <a:t>2 800 € bruts annuels en 2022</a:t>
            </a:r>
          </a:p>
          <a:p>
            <a:pPr>
              <a:buFont typeface="Arial" panose="020B0604020202020204" pitchFamily="34" charset="0"/>
              <a:buChar char="•"/>
            </a:pPr>
            <a:r>
              <a:rPr lang="fr-FR" dirty="0">
                <a:solidFill>
                  <a:schemeClr val="tx1"/>
                </a:solidFill>
              </a:rPr>
              <a:t>6 400 € bruts annuels en 2027</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379819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fonctionnelle (C2)</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fontScale="85000" lnSpcReduction="20000"/>
          </a:bodyPr>
          <a:lstStyle/>
          <a:p>
            <a:r>
              <a:rPr lang="fr-FR" dirty="0"/>
              <a:t>Sur décision du CE</a:t>
            </a:r>
            <a:endParaRPr lang="fr-FR" dirty="0">
              <a:solidFill>
                <a:schemeClr val="tx1"/>
              </a:solidFill>
            </a:endParaRPr>
          </a:p>
          <a:p>
            <a:r>
              <a:rPr lang="fr-FR" dirty="0">
                <a:solidFill>
                  <a:schemeClr val="tx1"/>
                </a:solidFill>
              </a:rPr>
              <a:t>35% maximum des EC d’un établissement</a:t>
            </a:r>
          </a:p>
          <a:p>
            <a:r>
              <a:rPr lang="fr-FR" dirty="0">
                <a:solidFill>
                  <a:schemeClr val="tx1"/>
                </a:solidFill>
              </a:rPr>
              <a:t>Fonctions et responsabilités éligibles définis par le CE conformément aux principes de répartition fixés par les LDG de l’établissement</a:t>
            </a:r>
          </a:p>
          <a:p>
            <a:endParaRPr lang="fr-FR" dirty="0">
              <a:solidFill>
                <a:schemeClr val="tx1"/>
              </a:solidFill>
            </a:endParaRPr>
          </a:p>
          <a:p>
            <a:r>
              <a:rPr lang="fr-FR" dirty="0">
                <a:solidFill>
                  <a:schemeClr val="tx1"/>
                </a:solidFill>
              </a:rPr>
              <a:t>Montants plafonnés :</a:t>
            </a:r>
          </a:p>
          <a:p>
            <a:pPr>
              <a:buFont typeface="Arial" panose="020B0604020202020204" pitchFamily="34" charset="0"/>
              <a:buChar char="•"/>
            </a:pPr>
            <a:r>
              <a:rPr lang="fr-FR" dirty="0">
                <a:solidFill>
                  <a:schemeClr val="tx1"/>
                </a:solidFill>
              </a:rPr>
              <a:t>Fonction de direction d’unité ou composante : 18 000 €</a:t>
            </a:r>
          </a:p>
          <a:p>
            <a:pPr>
              <a:buFont typeface="Arial" panose="020B0604020202020204" pitchFamily="34" charset="0"/>
              <a:buChar char="•"/>
            </a:pPr>
            <a:r>
              <a:rPr lang="fr-FR" dirty="0">
                <a:solidFill>
                  <a:schemeClr val="tx1"/>
                </a:solidFill>
              </a:rPr>
              <a:t>Responsabilités supérieures : 12 000 €</a:t>
            </a:r>
          </a:p>
          <a:p>
            <a:pPr>
              <a:buFont typeface="Arial" panose="020B0604020202020204" pitchFamily="34" charset="0"/>
              <a:buChar char="•"/>
            </a:pPr>
            <a:r>
              <a:rPr lang="fr-FR" dirty="0">
                <a:solidFill>
                  <a:schemeClr val="tx1"/>
                </a:solidFill>
              </a:rPr>
              <a:t>Responsabilités particulières ou temporaires : 6 000 €</a:t>
            </a:r>
          </a:p>
          <a:p>
            <a:pPr marL="0" indent="0">
              <a:buNone/>
            </a:pPr>
            <a:endParaRPr lang="fr-FR" dirty="0">
              <a:solidFill>
                <a:schemeClr val="tx1"/>
              </a:solidFill>
            </a:endParaRPr>
          </a:p>
          <a:p>
            <a:r>
              <a:rPr lang="fr-FR" dirty="0">
                <a:solidFill>
                  <a:schemeClr val="tx1"/>
                </a:solidFill>
              </a:rPr>
              <a:t>Eligible à plusieurs plafonds ? </a:t>
            </a:r>
            <a:r>
              <a:rPr lang="fr-FR" dirty="0">
                <a:solidFill>
                  <a:schemeClr val="tx1"/>
                </a:solidFill>
                <a:sym typeface="Wingdings" pitchFamily="2" charset="2"/>
              </a:rPr>
              <a:t> le plus élevé s’applique</a:t>
            </a:r>
          </a:p>
          <a:p>
            <a:endParaRPr lang="fr-FR" dirty="0">
              <a:solidFill>
                <a:schemeClr val="tx1"/>
              </a:solidFill>
              <a:sym typeface="Wingdings" pitchFamily="2" charset="2"/>
            </a:endParaRPr>
          </a:p>
          <a:p>
            <a:r>
              <a:rPr lang="fr-FR" b="1" dirty="0">
                <a:solidFill>
                  <a:schemeClr val="tx1"/>
                </a:solidFill>
                <a:sym typeface="Wingdings" pitchFamily="2" charset="2"/>
              </a:rPr>
              <a:t>Ne remet pas en cause les décharges du référentiel d’équivalence horaire</a:t>
            </a:r>
          </a:p>
          <a:p>
            <a:endParaRPr lang="fr-FR" b="1" dirty="0">
              <a:solidFill>
                <a:schemeClr val="tx1"/>
              </a:solidFill>
              <a:sym typeface="Wingdings" pitchFamily="2" charset="2"/>
            </a:endParaRPr>
          </a:p>
          <a:p>
            <a:r>
              <a:rPr lang="fr-FR" dirty="0">
                <a:solidFill>
                  <a:schemeClr val="tx1"/>
                </a:solidFill>
                <a:sym typeface="Wingdings" pitchFamily="2" charset="2"/>
              </a:rPr>
              <a:t>Non convertible </a:t>
            </a:r>
            <a:r>
              <a:rPr lang="fr-FR" dirty="0" err="1">
                <a:solidFill>
                  <a:schemeClr val="tx1"/>
                </a:solidFill>
                <a:sym typeface="Wingdings" pitchFamily="2" charset="2"/>
              </a:rPr>
              <a:t>heqTD</a:t>
            </a:r>
            <a:r>
              <a:rPr lang="fr-FR" dirty="0">
                <a:solidFill>
                  <a:schemeClr val="tx1"/>
                </a:solidFill>
                <a:sym typeface="Wingdings" pitchFamily="2" charset="2"/>
              </a:rPr>
              <a:t> pour décharge de service</a:t>
            </a:r>
          </a:p>
          <a:p>
            <a:endParaRPr lang="fr-FR" dirty="0">
              <a:solidFill>
                <a:schemeClr val="tx1"/>
              </a:solidFill>
              <a:sym typeface="Wingdings" pitchFamily="2" charset="2"/>
            </a:endParaRPr>
          </a:p>
          <a:p>
            <a:r>
              <a:rPr lang="fr-FR" b="1" dirty="0" err="1"/>
              <a:t>ULille</a:t>
            </a:r>
            <a:r>
              <a:rPr lang="fr-FR" b="1" dirty="0"/>
              <a:t> : il n’y avait plus de PCA et de PRP</a:t>
            </a:r>
          </a:p>
        </p:txBody>
      </p:sp>
    </p:spTree>
    <p:extLst>
      <p:ext uri="{BB962C8B-B14F-4D97-AF65-F5344CB8AC3E}">
        <p14:creationId xmlns:p14="http://schemas.microsoft.com/office/powerpoint/2010/main" val="59497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dirty="0"/>
              <a:t>Sur décision du CE après candidature sur GALAXIE</a:t>
            </a:r>
          </a:p>
        </p:txBody>
      </p:sp>
      <p:pic>
        <p:nvPicPr>
          <p:cNvPr id="5" name="Image 4" descr="Une image contenant texte&#10;&#10;Description générée automatiquement">
            <a:extLst>
              <a:ext uri="{FF2B5EF4-FFF2-40B4-BE49-F238E27FC236}">
                <a16:creationId xmlns:a16="http://schemas.microsoft.com/office/drawing/2014/main" id="{3AC891D5-B758-BC4F-91DC-7F30975B80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21237" y="1963168"/>
            <a:ext cx="5651349" cy="4836663"/>
          </a:xfrm>
          <a:prstGeom prst="rect">
            <a:avLst/>
          </a:prstGeom>
        </p:spPr>
      </p:pic>
    </p:spTree>
    <p:extLst>
      <p:ext uri="{BB962C8B-B14F-4D97-AF65-F5344CB8AC3E}">
        <p14:creationId xmlns:p14="http://schemas.microsoft.com/office/powerpoint/2010/main" val="3219804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pic>
        <p:nvPicPr>
          <p:cNvPr id="8" name="Image 7" descr="Une image contenant table&#10;&#10;Description générée automatiquement">
            <a:extLst>
              <a:ext uri="{FF2B5EF4-FFF2-40B4-BE49-F238E27FC236}">
                <a16:creationId xmlns:a16="http://schemas.microsoft.com/office/drawing/2014/main" id="{741D42ED-9020-BA4B-ABC8-AFAED92DE4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60452" y="1284656"/>
            <a:ext cx="4857847" cy="5573344"/>
          </a:xfrm>
          <a:prstGeom prst="rect">
            <a:avLst/>
          </a:prstGeom>
        </p:spPr>
      </p:pic>
      <p:sp>
        <p:nvSpPr>
          <p:cNvPr id="9" name="ZoneTexte 8">
            <a:extLst>
              <a:ext uri="{FF2B5EF4-FFF2-40B4-BE49-F238E27FC236}">
                <a16:creationId xmlns:a16="http://schemas.microsoft.com/office/drawing/2014/main" id="{D1361480-D4C2-AF44-8164-3FCD2D4A1CC9}"/>
              </a:ext>
            </a:extLst>
          </p:cNvPr>
          <p:cNvSpPr txBox="1"/>
          <p:nvPr/>
        </p:nvSpPr>
        <p:spPr>
          <a:xfrm>
            <a:off x="7763774" y="2760453"/>
            <a:ext cx="4428226" cy="1887696"/>
          </a:xfrm>
          <a:prstGeom prst="rect">
            <a:avLst/>
          </a:prstGeom>
          <a:noFill/>
        </p:spPr>
        <p:txBody>
          <a:bodyPr wrap="square" rtlCol="0">
            <a:spAutoFit/>
          </a:bodyPr>
          <a:lstStyle/>
          <a:p>
            <a:r>
              <a:rPr lang="fr-FR" sz="2500" i="1" baseline="30000" dirty="0"/>
              <a:t>« la période de 4 années considérée ci-dessous se termine le 31 décembre N-1 et commence le 1er janvier N-4, ou plus tôt selon les congés (parental, maladie…) ou emploi à temps partiel détaillés dans la partie « Autres informations ».</a:t>
            </a:r>
            <a:endParaRPr lang="fr-FR" sz="2500" baseline="30000" dirty="0"/>
          </a:p>
        </p:txBody>
      </p:sp>
    </p:spTree>
    <p:extLst>
      <p:ext uri="{BB962C8B-B14F-4D97-AF65-F5344CB8AC3E}">
        <p14:creationId xmlns:p14="http://schemas.microsoft.com/office/powerpoint/2010/main" val="429090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fontScale="92500" lnSpcReduction="20000"/>
          </a:bodyPr>
          <a:lstStyle/>
          <a:p>
            <a:r>
              <a:rPr lang="fr-FR" dirty="0"/>
              <a:t>Evaluation par le CAC restreint après avis de 2 rapporteurs</a:t>
            </a:r>
          </a:p>
          <a:p>
            <a:r>
              <a:rPr lang="fr-FR" dirty="0"/>
              <a:t>Evaluation par la section CNU après avis de 2 rapporteurs</a:t>
            </a:r>
          </a:p>
          <a:p>
            <a:pPr marL="0" indent="0">
              <a:buNone/>
            </a:pPr>
            <a:endParaRPr lang="fr-FR" dirty="0"/>
          </a:p>
          <a:p>
            <a:pPr marL="0" indent="0">
              <a:buNone/>
            </a:pPr>
            <a:r>
              <a:rPr lang="fr-FR" dirty="0"/>
              <a:t>Pour les 2 instances,</a:t>
            </a:r>
            <a:r>
              <a:rPr lang="fr-FR" b="1" dirty="0"/>
              <a:t> 3 critères… </a:t>
            </a:r>
            <a:r>
              <a:rPr lang="fr-FR" dirty="0"/>
              <a:t>:</a:t>
            </a:r>
          </a:p>
          <a:p>
            <a:pPr>
              <a:buFont typeface="Arial" panose="020B0604020202020204" pitchFamily="34" charset="0"/>
              <a:buChar char="•"/>
            </a:pPr>
            <a:r>
              <a:rPr lang="fr-FR" b="1" dirty="0"/>
              <a:t>Investissement pédagogique</a:t>
            </a:r>
          </a:p>
          <a:p>
            <a:pPr>
              <a:buFont typeface="Arial" panose="020B0604020202020204" pitchFamily="34" charset="0"/>
              <a:buChar char="•"/>
            </a:pPr>
            <a:r>
              <a:rPr lang="fr-FR" b="1" dirty="0"/>
              <a:t>Activité scientifique</a:t>
            </a:r>
          </a:p>
          <a:p>
            <a:pPr>
              <a:buFont typeface="Arial" panose="020B0604020202020204" pitchFamily="34" charset="0"/>
              <a:buChar char="•"/>
            </a:pPr>
            <a:r>
              <a:rPr lang="fr-FR" b="1" dirty="0"/>
              <a:t>Investissement dans les tâches d’intérêt général</a:t>
            </a:r>
          </a:p>
          <a:p>
            <a:pPr marL="0" indent="0">
              <a:buNone/>
            </a:pPr>
            <a:endParaRPr lang="fr-FR" dirty="0"/>
          </a:p>
          <a:p>
            <a:pPr marL="0" indent="0">
              <a:buNone/>
            </a:pPr>
            <a:r>
              <a:rPr lang="fr-FR" dirty="0"/>
              <a:t>… </a:t>
            </a:r>
            <a:r>
              <a:rPr lang="fr-FR" b="1" dirty="0"/>
              <a:t>et 3 niveaux d’avis :</a:t>
            </a:r>
          </a:p>
          <a:p>
            <a:pPr>
              <a:buFont typeface="Arial" panose="020B0604020202020204" pitchFamily="34" charset="0"/>
              <a:buChar char="•"/>
            </a:pPr>
            <a:r>
              <a:rPr lang="fr-FR" b="1" dirty="0"/>
              <a:t>Très favorable</a:t>
            </a:r>
          </a:p>
          <a:p>
            <a:pPr>
              <a:buFont typeface="Arial" panose="020B0604020202020204" pitchFamily="34" charset="0"/>
              <a:buChar char="•"/>
            </a:pPr>
            <a:r>
              <a:rPr lang="fr-FR" b="1" dirty="0"/>
              <a:t>Favorable</a:t>
            </a:r>
          </a:p>
          <a:p>
            <a:pPr>
              <a:buFont typeface="Arial" panose="020B0604020202020204" pitchFamily="34" charset="0"/>
              <a:buChar char="•"/>
            </a:pPr>
            <a:r>
              <a:rPr lang="fr-FR" b="1" dirty="0"/>
              <a:t>Réservé</a:t>
            </a:r>
          </a:p>
          <a:p>
            <a:pPr marL="0" indent="0">
              <a:buNone/>
            </a:pPr>
            <a:endParaRPr lang="fr-FR" dirty="0"/>
          </a:p>
          <a:p>
            <a:r>
              <a:rPr lang="fr-FR" dirty="0"/>
              <a:t>Le CE décide de l’attribution sur la base de ces avis</a:t>
            </a:r>
          </a:p>
          <a:p>
            <a:r>
              <a:rPr lang="fr-FR" b="1" dirty="0"/>
              <a:t>La part des MCF et la part des femmes parmi les EC de l’établissement doivent être reflétées dans les attributions</a:t>
            </a:r>
          </a:p>
          <a:p>
            <a:endParaRPr lang="fr-FR" dirty="0"/>
          </a:p>
          <a:p>
            <a:endParaRPr lang="fr-FR" dirty="0"/>
          </a:p>
          <a:p>
            <a:endParaRPr lang="fr-FR" dirty="0"/>
          </a:p>
        </p:txBody>
      </p:sp>
    </p:spTree>
    <p:extLst>
      <p:ext uri="{BB962C8B-B14F-4D97-AF65-F5344CB8AC3E}">
        <p14:creationId xmlns:p14="http://schemas.microsoft.com/office/powerpoint/2010/main" val="51129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pic>
        <p:nvPicPr>
          <p:cNvPr id="7" name="Image 6" descr="Une image contenant table&#10;&#10;Description générée automatiquement">
            <a:extLst>
              <a:ext uri="{FF2B5EF4-FFF2-40B4-BE49-F238E27FC236}">
                <a16:creationId xmlns:a16="http://schemas.microsoft.com/office/drawing/2014/main" id="{CA646DC8-0EB9-9D42-9682-2E5AD13332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2925" y="1475271"/>
            <a:ext cx="8580527" cy="5168625"/>
          </a:xfrm>
          <a:prstGeom prst="rect">
            <a:avLst/>
          </a:prstGeom>
        </p:spPr>
      </p:pic>
    </p:spTree>
    <p:extLst>
      <p:ext uri="{BB962C8B-B14F-4D97-AF65-F5344CB8AC3E}">
        <p14:creationId xmlns:p14="http://schemas.microsoft.com/office/powerpoint/2010/main" val="3930590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Structure des carrières</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2133600"/>
            <a:ext cx="8915400" cy="4724400"/>
          </a:xfrm>
        </p:spPr>
        <p:txBody>
          <a:bodyPr>
            <a:normAutofit lnSpcReduction="10000"/>
          </a:bodyPr>
          <a:lstStyle/>
          <a:p>
            <a:r>
              <a:rPr lang="fr-FR" b="1" dirty="0"/>
              <a:t>Corps</a:t>
            </a:r>
            <a:r>
              <a:rPr lang="fr-FR" dirty="0"/>
              <a:t> de catégorie A+, celles des cadres : maîtres du métier, concepteurs, autonomes dans leurs choix de pratiques professionnelles</a:t>
            </a:r>
          </a:p>
          <a:p>
            <a:pPr marL="0" indent="0">
              <a:buNone/>
            </a:pPr>
            <a:r>
              <a:rPr lang="fr-FR" dirty="0"/>
              <a:t>ESR (art. L952-2 du code de l’éducation) : indépendance et liberté d’expression dans l’exercice de leurs fonctions, libertés académiques</a:t>
            </a:r>
          </a:p>
          <a:p>
            <a:endParaRPr lang="fr-FR" dirty="0"/>
          </a:p>
          <a:p>
            <a:r>
              <a:rPr lang="fr-FR" b="1" dirty="0"/>
              <a:t>Grades</a:t>
            </a:r>
            <a:r>
              <a:rPr lang="fr-FR" dirty="0"/>
              <a:t> : grade d’accueil puis grade de débouché</a:t>
            </a:r>
          </a:p>
          <a:p>
            <a:pPr marL="0" indent="0">
              <a:buNone/>
            </a:pPr>
            <a:r>
              <a:rPr lang="fr-FR" dirty="0"/>
              <a:t>MCF : classe normale – hors-classe</a:t>
            </a:r>
          </a:p>
          <a:p>
            <a:pPr marL="0" indent="0">
              <a:buNone/>
            </a:pPr>
            <a:r>
              <a:rPr lang="fr-FR" dirty="0"/>
              <a:t>PR : 2</a:t>
            </a:r>
            <a:r>
              <a:rPr lang="fr-FR" baseline="30000" dirty="0"/>
              <a:t>e</a:t>
            </a:r>
            <a:r>
              <a:rPr lang="fr-FR" dirty="0"/>
              <a:t> classe – 1</a:t>
            </a:r>
            <a:r>
              <a:rPr lang="fr-FR" baseline="30000" dirty="0"/>
              <a:t>ère</a:t>
            </a:r>
            <a:r>
              <a:rPr lang="fr-FR" dirty="0"/>
              <a:t> classe – classe exceptionnelle</a:t>
            </a:r>
          </a:p>
          <a:p>
            <a:pPr marL="0" indent="0">
              <a:buNone/>
            </a:pPr>
            <a:endParaRPr lang="fr-FR" dirty="0"/>
          </a:p>
          <a:p>
            <a:r>
              <a:rPr lang="fr-FR" b="1" dirty="0"/>
              <a:t>Échelons</a:t>
            </a:r>
            <a:r>
              <a:rPr lang="fr-FR" dirty="0"/>
              <a:t> : parcourus automatiquement après une durée maximale de séjour</a:t>
            </a:r>
          </a:p>
          <a:p>
            <a:pPr marL="0" indent="0">
              <a:buNone/>
            </a:pPr>
            <a:endParaRPr lang="fr-FR" dirty="0"/>
          </a:p>
          <a:p>
            <a:pPr marL="0" indent="0">
              <a:buNone/>
            </a:pPr>
            <a:r>
              <a:rPr lang="fr-FR" dirty="0"/>
              <a:t>À chaque échelon correspond un indice majoré de rémunération </a:t>
            </a:r>
          </a:p>
        </p:txBody>
      </p:sp>
    </p:spTree>
    <p:extLst>
      <p:ext uri="{BB962C8B-B14F-4D97-AF65-F5344CB8AC3E}">
        <p14:creationId xmlns:p14="http://schemas.microsoft.com/office/powerpoint/2010/main" val="1718739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fontScale="92500" lnSpcReduction="20000"/>
          </a:bodyPr>
          <a:lstStyle/>
          <a:p>
            <a:r>
              <a:rPr lang="fr-FR" dirty="0"/>
              <a:t>En tenant compte des 6 avis donnés, et des principes de répartition décidés par le CA, le CE décide du montant ( entre 3 500€ et 12 000 €) et du motif d’attribution </a:t>
            </a:r>
            <a:r>
              <a:rPr lang="fr-FR" b="1" dirty="0"/>
              <a:t>[ULILLE : 3 500 € - 184 bénéficiaires ?]</a:t>
            </a:r>
          </a:p>
          <a:p>
            <a:endParaRPr lang="fr-FR" dirty="0"/>
          </a:p>
          <a:p>
            <a:r>
              <a:rPr lang="fr-FR" dirty="0"/>
              <a:t>Les LDGM recommandent :</a:t>
            </a:r>
          </a:p>
          <a:p>
            <a:pPr marL="0" indent="0">
              <a:buNone/>
            </a:pPr>
            <a:r>
              <a:rPr lang="fr-FR" dirty="0"/>
              <a:t>30% des primes pour l’investissement pédagogique</a:t>
            </a:r>
          </a:p>
          <a:p>
            <a:pPr marL="0" indent="0">
              <a:buNone/>
            </a:pPr>
            <a:r>
              <a:rPr lang="fr-FR" dirty="0"/>
              <a:t>30% pour l’activité scientifique</a:t>
            </a:r>
          </a:p>
          <a:p>
            <a:pPr marL="0" indent="0">
              <a:buNone/>
            </a:pPr>
            <a:r>
              <a:rPr lang="fr-FR" dirty="0"/>
              <a:t>20% pour les tâches d’intérêt général</a:t>
            </a:r>
          </a:p>
          <a:p>
            <a:pPr marL="0" indent="0">
              <a:buNone/>
            </a:pPr>
            <a:r>
              <a:rPr lang="fr-FR" dirty="0"/>
              <a:t>20% pour l’ensemble des missions</a:t>
            </a:r>
          </a:p>
          <a:p>
            <a:pPr marL="0" indent="0">
              <a:buNone/>
            </a:pPr>
            <a:endParaRPr lang="fr-FR" dirty="0"/>
          </a:p>
          <a:p>
            <a:r>
              <a:rPr lang="fr-FR" dirty="0"/>
              <a:t>Proportions adaptables dans les LDGE ; des critères peuvent être ajoutés (ex. : innovations pédagogiques) </a:t>
            </a:r>
            <a:r>
              <a:rPr lang="fr-FR" b="1" dirty="0"/>
              <a:t>[ULILLE : 70% au titre de l’activité scientifique et 30% au titre de l’investissement pédagogique ?]</a:t>
            </a:r>
            <a:endParaRPr lang="fr-FR" dirty="0"/>
          </a:p>
          <a:p>
            <a:endParaRPr lang="fr-FR" dirty="0"/>
          </a:p>
          <a:p>
            <a:r>
              <a:rPr lang="fr-FR" dirty="0"/>
              <a:t>Durée de versement : 3 ans</a:t>
            </a:r>
          </a:p>
          <a:p>
            <a:endParaRPr lang="fr-FR" dirty="0"/>
          </a:p>
          <a:p>
            <a:r>
              <a:rPr lang="fr-FR" dirty="0"/>
              <a:t>Délai de carence d’un an pour le même motif</a:t>
            </a:r>
          </a:p>
        </p:txBody>
      </p:sp>
    </p:spTree>
    <p:extLst>
      <p:ext uri="{BB962C8B-B14F-4D97-AF65-F5344CB8AC3E}">
        <p14:creationId xmlns:p14="http://schemas.microsoft.com/office/powerpoint/2010/main" val="243107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dirty="0"/>
              <a:t>Conversion tout ou partie de cette prime en CRCT (avis de la section CNU donné) ou CPP (avis du CAC restreint donné), mais le CE peut le refuser ou le repousser ou le limiter à 6 mois</a:t>
            </a:r>
          </a:p>
          <a:p>
            <a:endParaRPr lang="fr-FR" dirty="0"/>
          </a:p>
          <a:p>
            <a:r>
              <a:rPr lang="fr-FR" dirty="0"/>
              <a:t>Montant global des primes C3 : plancher (et non plafond…) d’au moins 30% du volume budgétaire des primes C1</a:t>
            </a:r>
            <a:r>
              <a:rPr lang="fr-FR" dirty="0">
                <a:sym typeface="Wingdings" pitchFamily="2" charset="2"/>
              </a:rPr>
              <a:t> politique salariale d’individualisation…</a:t>
            </a:r>
          </a:p>
          <a:p>
            <a:endParaRPr lang="fr-FR" dirty="0">
              <a:sym typeface="Wingdings" pitchFamily="2" charset="2"/>
            </a:endParaRPr>
          </a:p>
          <a:p>
            <a:r>
              <a:rPr lang="fr-FR" dirty="0">
                <a:sym typeface="Wingdings" pitchFamily="2" charset="2"/>
              </a:rPr>
              <a:t>IUF, distinction scientifique : non éligible, la PEDR perdure</a:t>
            </a:r>
          </a:p>
          <a:p>
            <a:endParaRPr lang="fr-FR" dirty="0">
              <a:sym typeface="Wingdings" pitchFamily="2" charset="2"/>
            </a:endParaRPr>
          </a:p>
          <a:p>
            <a:r>
              <a:rPr lang="fr-FR" dirty="0">
                <a:sym typeface="Wingdings" pitchFamily="2" charset="2"/>
              </a:rPr>
              <a:t>Les EC qui ont actuellement la PEDR la percevront pendant toute la période des 4 ans ; après cette période : délai de carence d’un an pour une prime C3 pour le même motif</a:t>
            </a:r>
          </a:p>
          <a:p>
            <a:endParaRPr lang="fr-FR" dirty="0">
              <a:sym typeface="Wingdings" pitchFamily="2" charset="2"/>
            </a:endParaRPr>
          </a:p>
          <a:p>
            <a:pPr marL="0" indent="0">
              <a:buNone/>
            </a:pPr>
            <a:endParaRPr lang="fr-FR" dirty="0"/>
          </a:p>
          <a:p>
            <a:endParaRPr lang="fr-FR" dirty="0"/>
          </a:p>
          <a:p>
            <a:endParaRPr lang="fr-FR" dirty="0"/>
          </a:p>
        </p:txBody>
      </p:sp>
    </p:spTree>
    <p:extLst>
      <p:ext uri="{BB962C8B-B14F-4D97-AF65-F5344CB8AC3E}">
        <p14:creationId xmlns:p14="http://schemas.microsoft.com/office/powerpoint/2010/main" val="275009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[RIPEC] composante individuelle (C3)</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lnSpcReduction="10000"/>
          </a:bodyPr>
          <a:lstStyle/>
          <a:p>
            <a:r>
              <a:rPr lang="fr-FR" sz="2500" b="1" dirty="0">
                <a:solidFill>
                  <a:srgbClr val="A5300F"/>
                </a:solidFill>
              </a:rPr>
              <a:t>Le SNESUP-FSU dénonce :</a:t>
            </a:r>
          </a:p>
          <a:p>
            <a:pPr>
              <a:buFontTx/>
              <a:buChar char="-"/>
            </a:pPr>
            <a:r>
              <a:rPr lang="fr-FR" sz="2500" b="1" dirty="0">
                <a:solidFill>
                  <a:srgbClr val="A5300F"/>
                </a:solidFill>
              </a:rPr>
              <a:t>La politique de renforcement des enjeux locaux et de l’</a:t>
            </a:r>
            <a:r>
              <a:rPr lang="fr-FR" sz="2500" b="1" dirty="0" err="1">
                <a:solidFill>
                  <a:srgbClr val="A5300F"/>
                </a:solidFill>
              </a:rPr>
              <a:t>hyper-présidence</a:t>
            </a:r>
            <a:endParaRPr lang="fr-FR" sz="2500" b="1" dirty="0">
              <a:solidFill>
                <a:srgbClr val="A5300F"/>
              </a:solidFill>
            </a:endParaRPr>
          </a:p>
          <a:p>
            <a:pPr>
              <a:buFontTx/>
              <a:buChar char="-"/>
            </a:pPr>
            <a:endParaRPr lang="fr-FR" sz="2500" b="1" dirty="0">
              <a:solidFill>
                <a:srgbClr val="A5300F"/>
              </a:solidFill>
            </a:endParaRPr>
          </a:p>
          <a:p>
            <a:pPr>
              <a:buFontTx/>
              <a:buChar char="-"/>
            </a:pPr>
            <a:r>
              <a:rPr lang="fr-FR" sz="2500" b="1" dirty="0">
                <a:solidFill>
                  <a:srgbClr val="A5300F"/>
                </a:solidFill>
              </a:rPr>
              <a:t>La politique d’individualisation des rémunérations qui divise les collègues, les met en concurrence et dégrade les conditions de travail et qui sape le financement de la protection sociale</a:t>
            </a:r>
          </a:p>
          <a:p>
            <a:endParaRPr lang="fr-FR" sz="2500" b="1" dirty="0">
              <a:solidFill>
                <a:srgbClr val="A5300F"/>
              </a:solidFill>
            </a:endParaRPr>
          </a:p>
          <a:p>
            <a:r>
              <a:rPr lang="fr-FR" sz="2500" b="1" dirty="0">
                <a:solidFill>
                  <a:srgbClr val="A5300F"/>
                </a:solidFill>
              </a:rPr>
              <a:t>Le SNESUP-FSU revendique l’égalité des primes, leur intégration dans le salaire, la restructuration des grilles indiciaires reconnaissant le doctorat, et le rattrapage de la valeur du point d’indice</a:t>
            </a:r>
          </a:p>
          <a:p>
            <a:pPr marL="0" indent="0">
              <a:buNone/>
            </a:pPr>
            <a:endParaRPr lang="fr-FR" sz="2500" b="1" dirty="0">
              <a:solidFill>
                <a:srgbClr val="A5300F"/>
              </a:solidFill>
            </a:endParaRPr>
          </a:p>
        </p:txBody>
      </p:sp>
    </p:spTree>
    <p:extLst>
      <p:ext uri="{BB962C8B-B14F-4D97-AF65-F5344CB8AC3E}">
        <p14:creationId xmlns:p14="http://schemas.microsoft.com/office/powerpoint/2010/main" val="338947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CA0729-2F49-0543-9EAD-917ED0EFF8B1}"/>
              </a:ext>
            </a:extLst>
          </p:cNvPr>
          <p:cNvSpPr>
            <a:spLocks noGrp="1"/>
          </p:cNvSpPr>
          <p:nvPr>
            <p:ph type="ctrTitle"/>
          </p:nvPr>
        </p:nvSpPr>
        <p:spPr/>
        <p:txBody>
          <a:bodyPr/>
          <a:lstStyle/>
          <a:p>
            <a:r>
              <a:rPr lang="fr-FR" b="1" dirty="0">
                <a:solidFill>
                  <a:srgbClr val="A5300F"/>
                </a:solidFill>
              </a:rPr>
              <a:t>Repyramidage</a:t>
            </a:r>
          </a:p>
        </p:txBody>
      </p:sp>
    </p:spTree>
    <p:extLst>
      <p:ext uri="{BB962C8B-B14F-4D97-AF65-F5344CB8AC3E}">
        <p14:creationId xmlns:p14="http://schemas.microsoft.com/office/powerpoint/2010/main" val="1077451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a:xfrm>
            <a:off x="2592925" y="624110"/>
            <a:ext cx="9599075" cy="1280890"/>
          </a:xfrm>
        </p:spPr>
        <p:txBody>
          <a:bodyPr>
            <a:normAutofit/>
          </a:bodyPr>
          <a:lstStyle/>
          <a:p>
            <a:r>
              <a:rPr lang="fr-FR" sz="3200" b="1" dirty="0">
                <a:solidFill>
                  <a:srgbClr val="A5300F"/>
                </a:solidFill>
              </a:rPr>
              <a:t>Une voie temporaire d’accès au corps des PR</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sz="2400" dirty="0"/>
              <a:t>Objectif : améliorer la part des PR dans les corps d’EC</a:t>
            </a:r>
          </a:p>
          <a:p>
            <a:pPr marL="0" indent="0">
              <a:buNone/>
            </a:pPr>
            <a:endParaRPr lang="fr-FR" sz="2400" dirty="0"/>
          </a:p>
          <a:p>
            <a:endParaRPr lang="fr-FR" sz="2400" dirty="0"/>
          </a:p>
        </p:txBody>
      </p:sp>
      <p:pic>
        <p:nvPicPr>
          <p:cNvPr id="5" name="Image 4">
            <a:extLst>
              <a:ext uri="{FF2B5EF4-FFF2-40B4-BE49-F238E27FC236}">
                <a16:creationId xmlns:a16="http://schemas.microsoft.com/office/drawing/2014/main" id="{F073292E-3973-6C40-9D89-1A43E331F5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85736" y="2035316"/>
            <a:ext cx="4855716" cy="4822684"/>
          </a:xfrm>
          <a:prstGeom prst="rect">
            <a:avLst/>
          </a:prstGeom>
        </p:spPr>
      </p:pic>
    </p:spTree>
    <p:extLst>
      <p:ext uri="{BB962C8B-B14F-4D97-AF65-F5344CB8AC3E}">
        <p14:creationId xmlns:p14="http://schemas.microsoft.com/office/powerpoint/2010/main" val="34839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a:xfrm>
            <a:off x="2592925" y="624110"/>
            <a:ext cx="9599075" cy="1280890"/>
          </a:xfrm>
        </p:spPr>
        <p:txBody>
          <a:bodyPr>
            <a:normAutofit/>
          </a:bodyPr>
          <a:lstStyle/>
          <a:p>
            <a:r>
              <a:rPr lang="fr-FR" sz="3200" b="1" dirty="0">
                <a:solidFill>
                  <a:srgbClr val="A5300F"/>
                </a:solidFill>
              </a:rPr>
              <a:t>Une voie temporaire d’accès au corps des PR</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sz="2400" dirty="0"/>
              <a:t>400 promotions par an de 2021 à 2025</a:t>
            </a:r>
          </a:p>
          <a:p>
            <a:endParaRPr lang="fr-FR" sz="2400" dirty="0"/>
          </a:p>
          <a:p>
            <a:r>
              <a:rPr lang="fr-FR" sz="2400" dirty="0"/>
              <a:t>2022 : 2 viviers examinés en même temps : 400 au titre de 2021 (rétroactivité) et 400 au titre de 2022</a:t>
            </a:r>
          </a:p>
          <a:p>
            <a:endParaRPr lang="fr-FR" sz="2400" dirty="0"/>
          </a:p>
          <a:p>
            <a:r>
              <a:rPr lang="fr-FR" sz="2400" dirty="0"/>
              <a:t>Mécanisme de liste d’aptitude</a:t>
            </a:r>
          </a:p>
          <a:p>
            <a:endParaRPr lang="fr-FR" sz="2400" dirty="0"/>
          </a:p>
          <a:p>
            <a:endParaRPr lang="fr-FR" sz="2400" dirty="0"/>
          </a:p>
        </p:txBody>
      </p:sp>
    </p:spTree>
    <p:extLst>
      <p:ext uri="{BB962C8B-B14F-4D97-AF65-F5344CB8AC3E}">
        <p14:creationId xmlns:p14="http://schemas.microsoft.com/office/powerpoint/2010/main" val="2563262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a:xfrm>
            <a:off x="2592925" y="624110"/>
            <a:ext cx="9599075" cy="1280890"/>
          </a:xfrm>
        </p:spPr>
        <p:txBody>
          <a:bodyPr>
            <a:normAutofit/>
          </a:bodyPr>
          <a:lstStyle/>
          <a:p>
            <a:r>
              <a:rPr lang="fr-FR" sz="3200" b="1" dirty="0">
                <a:solidFill>
                  <a:srgbClr val="A5300F"/>
                </a:solidFill>
              </a:rPr>
              <a:t>Une voie temporaire d’accès au corps des PR</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sz="2400" dirty="0"/>
              <a:t>Pour être éligible :</a:t>
            </a:r>
          </a:p>
          <a:p>
            <a:pPr marL="0" indent="0">
              <a:buNone/>
            </a:pPr>
            <a:endParaRPr lang="fr-FR" sz="2400" dirty="0"/>
          </a:p>
          <a:p>
            <a:pPr>
              <a:buFont typeface="Arial" panose="020B0604020202020204" pitchFamily="34" charset="0"/>
              <a:buChar char="•"/>
            </a:pPr>
            <a:r>
              <a:rPr lang="fr-FR" sz="2400" dirty="0"/>
              <a:t>10 ans d’ancienneté comme MCF CN HDR </a:t>
            </a:r>
            <a:r>
              <a:rPr lang="fr-FR" sz="2400" b="1" dirty="0"/>
              <a:t>(1/4 des promotions)</a:t>
            </a:r>
          </a:p>
          <a:p>
            <a:pPr>
              <a:buFont typeface="Arial" panose="020B0604020202020204" pitchFamily="34" charset="0"/>
              <a:buChar char="•"/>
            </a:pPr>
            <a:endParaRPr lang="fr-FR" sz="2400" b="1" dirty="0"/>
          </a:p>
          <a:p>
            <a:pPr marL="0" indent="0">
              <a:buNone/>
            </a:pPr>
            <a:r>
              <a:rPr lang="fr-FR" sz="2400" b="1" u="sng" dirty="0">
                <a:solidFill>
                  <a:srgbClr val="A5300F"/>
                </a:solidFill>
              </a:rPr>
              <a:t>Ou</a:t>
            </a:r>
          </a:p>
          <a:p>
            <a:pPr marL="0" indent="0">
              <a:buNone/>
            </a:pPr>
            <a:endParaRPr lang="fr-FR" sz="2400" b="1" u="sng" dirty="0">
              <a:solidFill>
                <a:srgbClr val="A5300F"/>
              </a:solidFill>
            </a:endParaRPr>
          </a:p>
          <a:p>
            <a:pPr>
              <a:buFont typeface="Arial" panose="020B0604020202020204" pitchFamily="34" charset="0"/>
              <a:buChar char="•"/>
            </a:pPr>
            <a:r>
              <a:rPr lang="fr-FR" sz="2400" dirty="0"/>
              <a:t>Etre MCF HC HDR (y compris échelon exceptionnel) </a:t>
            </a:r>
            <a:r>
              <a:rPr lang="fr-FR" sz="2400" b="1" dirty="0"/>
              <a:t>(3/4 des promotions)</a:t>
            </a:r>
          </a:p>
          <a:p>
            <a:pPr>
              <a:buFont typeface="Arial" panose="020B0604020202020204" pitchFamily="34" charset="0"/>
              <a:buChar char="•"/>
            </a:pPr>
            <a:endParaRPr lang="fr-FR" sz="2400" dirty="0"/>
          </a:p>
          <a:p>
            <a:pPr>
              <a:buFont typeface="Arial" panose="020B0604020202020204" pitchFamily="34" charset="0"/>
              <a:buChar char="•"/>
            </a:pPr>
            <a:endParaRPr lang="fr-FR" sz="2400" dirty="0"/>
          </a:p>
          <a:p>
            <a:endParaRPr lang="fr-FR" sz="2400" dirty="0"/>
          </a:p>
          <a:p>
            <a:endParaRPr lang="fr-FR" sz="2400" dirty="0"/>
          </a:p>
        </p:txBody>
      </p:sp>
    </p:spTree>
    <p:extLst>
      <p:ext uri="{BB962C8B-B14F-4D97-AF65-F5344CB8AC3E}">
        <p14:creationId xmlns:p14="http://schemas.microsoft.com/office/powerpoint/2010/main" val="2278463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Procédure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sz="2400" dirty="0"/>
              <a:t>Le MESRI répartit les 400 possibilités de promotion entre les établissements</a:t>
            </a:r>
          </a:p>
          <a:p>
            <a:endParaRPr lang="fr-FR" sz="2400" dirty="0"/>
          </a:p>
          <a:p>
            <a:r>
              <a:rPr lang="fr-FR" sz="2400" dirty="0"/>
              <a:t>Critères :</a:t>
            </a:r>
          </a:p>
          <a:p>
            <a:pPr>
              <a:buFont typeface="Arial" panose="020B0604020202020204" pitchFamily="34" charset="0"/>
              <a:buChar char="•"/>
            </a:pPr>
            <a:r>
              <a:rPr lang="fr-FR" sz="2400" dirty="0">
                <a:sym typeface="Wingdings" pitchFamily="2" charset="2"/>
              </a:rPr>
              <a:t>Bilan pour chaque section CNU du ratio MCF/PR</a:t>
            </a:r>
          </a:p>
          <a:p>
            <a:pPr>
              <a:buFont typeface="Arial" panose="020B0604020202020204" pitchFamily="34" charset="0"/>
              <a:buChar char="•"/>
            </a:pPr>
            <a:r>
              <a:rPr lang="fr-FR" sz="2400" dirty="0">
                <a:sym typeface="Wingdings" pitchFamily="2" charset="2"/>
              </a:rPr>
              <a:t>Ventilation des postes entre établissements suivant la situation de chaque établissement avec un objectif de 75% de promotions de MCF HC et 25% CN avec 10 ans d’ancienneté</a:t>
            </a:r>
          </a:p>
          <a:p>
            <a:pPr marL="0" indent="0">
              <a:buNone/>
            </a:pPr>
            <a:endParaRPr lang="fr-FR" sz="2400" dirty="0">
              <a:sym typeface="Wingdings" pitchFamily="2" charset="2"/>
            </a:endParaRPr>
          </a:p>
          <a:p>
            <a:pPr marL="0" indent="0">
              <a:buNone/>
            </a:pPr>
            <a:r>
              <a:rPr lang="fr-FR" sz="2400" b="1" dirty="0">
                <a:solidFill>
                  <a:srgbClr val="A5300F"/>
                </a:solidFill>
                <a:sym typeface="Wingdings" pitchFamily="2" charset="2"/>
              </a:rPr>
              <a:t>Ratio MCF/PR et ratio Femmes/hommes au niveau de l’établissement non pris en compte !</a:t>
            </a:r>
          </a:p>
          <a:p>
            <a:pPr marL="0" indent="0">
              <a:buNone/>
            </a:pPr>
            <a:endParaRPr lang="fr-FR" sz="2400" dirty="0">
              <a:sym typeface="Wingdings" pitchFamily="2" charset="2"/>
            </a:endParaRPr>
          </a:p>
        </p:txBody>
      </p:sp>
    </p:spTree>
    <p:extLst>
      <p:ext uri="{BB962C8B-B14F-4D97-AF65-F5344CB8AC3E}">
        <p14:creationId xmlns:p14="http://schemas.microsoft.com/office/powerpoint/2010/main" val="3689986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normAutofit/>
          </a:bodyPr>
          <a:lstStyle/>
          <a:p>
            <a:r>
              <a:rPr lang="fr-FR" b="1" dirty="0">
                <a:solidFill>
                  <a:srgbClr val="A5300F"/>
                </a:solidFill>
              </a:rPr>
              <a:t>Procédure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sz="2400" b="1" dirty="0" err="1"/>
              <a:t>ULille</a:t>
            </a:r>
            <a:r>
              <a:rPr lang="fr-FR" sz="2400" b="1" dirty="0"/>
              <a:t> : 17 promotions au titre de 2021 (247 promouvables  et 19 promotions en 2022 (277 promouvables) </a:t>
            </a:r>
          </a:p>
          <a:p>
            <a:endParaRPr lang="fr-FR" sz="2400" dirty="0"/>
          </a:p>
          <a:p>
            <a:r>
              <a:rPr lang="fr-FR" sz="2400" dirty="0"/>
              <a:t>Le CA les répartit entre les disciplines (</a:t>
            </a:r>
            <a:r>
              <a:rPr lang="fr-FR" sz="2400" dirty="0">
                <a:sym typeface="Wingdings" pitchFamily="2" charset="2"/>
              </a:rPr>
              <a:t> section CNU) sur proposition du CE</a:t>
            </a:r>
          </a:p>
          <a:p>
            <a:pPr marL="0" indent="0">
              <a:buNone/>
            </a:pPr>
            <a:endParaRPr lang="fr-FR" sz="2400" dirty="0">
              <a:sym typeface="Wingdings" pitchFamily="2" charset="2"/>
            </a:endParaRPr>
          </a:p>
        </p:txBody>
      </p:sp>
    </p:spTree>
    <p:extLst>
      <p:ext uri="{BB962C8B-B14F-4D97-AF65-F5344CB8AC3E}">
        <p14:creationId xmlns:p14="http://schemas.microsoft.com/office/powerpoint/2010/main" val="476534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73448B9-1BEB-E94B-9BDD-A13559AA8D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23029" y="0"/>
            <a:ext cx="6745941" cy="6858000"/>
          </a:xfrm>
          <a:prstGeom prst="rect">
            <a:avLst/>
          </a:prstGeom>
        </p:spPr>
      </p:pic>
    </p:spTree>
    <p:extLst>
      <p:ext uri="{BB962C8B-B14F-4D97-AF65-F5344CB8AC3E}">
        <p14:creationId xmlns:p14="http://schemas.microsoft.com/office/powerpoint/2010/main" val="3899863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F21F04-EC30-7348-B5BD-B473117BBC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9532" y="125918"/>
            <a:ext cx="5030724" cy="3767599"/>
          </a:xfrm>
          <a:prstGeom prst="rect">
            <a:avLst/>
          </a:prstGeom>
        </p:spPr>
      </p:pic>
      <p:pic>
        <p:nvPicPr>
          <p:cNvPr id="5" name="Image 4" descr="Une image contenant table&#10;&#10;Description générée automatiquement">
            <a:extLst>
              <a:ext uri="{FF2B5EF4-FFF2-40B4-BE49-F238E27FC236}">
                <a16:creationId xmlns:a16="http://schemas.microsoft.com/office/drawing/2014/main" id="{C2486EE3-6117-B749-B725-D53E9EC4D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66204" y="2572511"/>
            <a:ext cx="5027268" cy="4073821"/>
          </a:xfrm>
          <a:prstGeom prst="rect">
            <a:avLst/>
          </a:prstGeom>
        </p:spPr>
      </p:pic>
      <p:sp>
        <p:nvSpPr>
          <p:cNvPr id="6" name="ZoneTexte 5">
            <a:extLst>
              <a:ext uri="{FF2B5EF4-FFF2-40B4-BE49-F238E27FC236}">
                <a16:creationId xmlns:a16="http://schemas.microsoft.com/office/drawing/2014/main" id="{4C623B05-10DD-CD4E-8337-C0D20537FEBA}"/>
              </a:ext>
            </a:extLst>
          </p:cNvPr>
          <p:cNvSpPr txBox="1"/>
          <p:nvPr/>
        </p:nvSpPr>
        <p:spPr>
          <a:xfrm>
            <a:off x="1719072" y="4815840"/>
            <a:ext cx="2865120" cy="923330"/>
          </a:xfrm>
          <a:prstGeom prst="rect">
            <a:avLst/>
          </a:prstGeom>
          <a:noFill/>
        </p:spPr>
        <p:txBody>
          <a:bodyPr wrap="square" rtlCol="0">
            <a:spAutoFit/>
          </a:bodyPr>
          <a:lstStyle/>
          <a:p>
            <a:r>
              <a:rPr lang="fr-FR" dirty="0"/>
              <a:t>Valeur brute – gelée depuis 2010 ! – du point d’indice : 5,623 €</a:t>
            </a:r>
          </a:p>
        </p:txBody>
      </p:sp>
    </p:spTree>
    <p:extLst>
      <p:ext uri="{BB962C8B-B14F-4D97-AF65-F5344CB8AC3E}">
        <p14:creationId xmlns:p14="http://schemas.microsoft.com/office/powerpoint/2010/main" val="92901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normAutofit/>
          </a:bodyPr>
          <a:lstStyle/>
          <a:p>
            <a:r>
              <a:rPr lang="fr-FR" b="1" dirty="0">
                <a:solidFill>
                  <a:srgbClr val="A5300F"/>
                </a:solidFill>
              </a:rPr>
              <a:t>Procédure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a:bodyPr>
          <a:lstStyle/>
          <a:p>
            <a:r>
              <a:rPr lang="fr-FR" sz="2400" dirty="0">
                <a:sym typeface="Wingdings" pitchFamily="2" charset="2"/>
              </a:rPr>
              <a:t>Les collègues éligibles, et appartenant aux sections choisies par le CA, déposent leur dossier de candidature sur GALAXIE</a:t>
            </a:r>
          </a:p>
          <a:p>
            <a:endParaRPr lang="fr-FR" sz="2400" dirty="0">
              <a:sym typeface="Wingdings" pitchFamily="2" charset="2"/>
            </a:endParaRPr>
          </a:p>
          <a:p>
            <a:pPr marL="0" indent="0">
              <a:buNone/>
            </a:pPr>
            <a:r>
              <a:rPr lang="fr-FR" sz="2400" b="1" dirty="0">
                <a:solidFill>
                  <a:srgbClr val="A5300F"/>
                </a:solidFill>
                <a:sym typeface="Wingdings" pitchFamily="2" charset="2"/>
              </a:rPr>
              <a:t>Pas de pré-candidature !</a:t>
            </a:r>
          </a:p>
          <a:p>
            <a:pPr marL="0" indent="0">
              <a:buNone/>
            </a:pPr>
            <a:endParaRPr lang="fr-FR" sz="2400" dirty="0">
              <a:sym typeface="Wingdings" pitchFamily="2" charset="2"/>
            </a:endParaRPr>
          </a:p>
        </p:txBody>
      </p:sp>
    </p:spTree>
    <p:extLst>
      <p:ext uri="{BB962C8B-B14F-4D97-AF65-F5344CB8AC3E}">
        <p14:creationId xmlns:p14="http://schemas.microsoft.com/office/powerpoint/2010/main" val="1637948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C43EE98E-7D3C-3549-81C5-7800A08BEF47}"/>
              </a:ext>
            </a:extLst>
          </p:cNvPr>
          <p:cNvPicPr>
            <a:picLocks noChangeAspect="1"/>
          </p:cNvPicPr>
          <p:nvPr/>
        </p:nvPicPr>
        <p:blipFill>
          <a:blip r:embed="rId2"/>
          <a:stretch>
            <a:fillRect/>
          </a:stretch>
        </p:blipFill>
        <p:spPr>
          <a:xfrm>
            <a:off x="1828800" y="266700"/>
            <a:ext cx="8534400" cy="6324600"/>
          </a:xfrm>
          <a:prstGeom prst="rect">
            <a:avLst/>
          </a:prstGeom>
        </p:spPr>
      </p:pic>
    </p:spTree>
    <p:extLst>
      <p:ext uri="{BB962C8B-B14F-4D97-AF65-F5344CB8AC3E}">
        <p14:creationId xmlns:p14="http://schemas.microsoft.com/office/powerpoint/2010/main" val="2710033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table&#10;&#10;Description générée automatiquement">
            <a:extLst>
              <a:ext uri="{FF2B5EF4-FFF2-40B4-BE49-F238E27FC236}">
                <a16:creationId xmlns:a16="http://schemas.microsoft.com/office/drawing/2014/main" id="{E8AB4FBF-BEEE-6249-83C6-6E01FE03A9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3574" y="0"/>
            <a:ext cx="5342860" cy="6858000"/>
          </a:xfrm>
          <a:prstGeom prst="rect">
            <a:avLst/>
          </a:prstGeom>
        </p:spPr>
      </p:pic>
      <p:sp>
        <p:nvSpPr>
          <p:cNvPr id="5" name="ZoneTexte 4">
            <a:extLst>
              <a:ext uri="{FF2B5EF4-FFF2-40B4-BE49-F238E27FC236}">
                <a16:creationId xmlns:a16="http://schemas.microsoft.com/office/drawing/2014/main" id="{1DAA073D-86CD-4046-9BE3-B563CD36BC99}"/>
              </a:ext>
            </a:extLst>
          </p:cNvPr>
          <p:cNvSpPr txBox="1"/>
          <p:nvPr/>
        </p:nvSpPr>
        <p:spPr>
          <a:xfrm>
            <a:off x="7608498" y="2087592"/>
            <a:ext cx="4399472" cy="461665"/>
          </a:xfrm>
          <a:prstGeom prst="rect">
            <a:avLst/>
          </a:prstGeom>
          <a:noFill/>
        </p:spPr>
        <p:txBody>
          <a:bodyPr wrap="square" rtlCol="0">
            <a:spAutoFit/>
          </a:bodyPr>
          <a:lstStyle/>
          <a:p>
            <a:r>
              <a:rPr lang="fr-FR" sz="2400" b="1" dirty="0"/>
              <a:t>+ lettre de motivation !</a:t>
            </a:r>
          </a:p>
        </p:txBody>
      </p:sp>
    </p:spTree>
    <p:extLst>
      <p:ext uri="{BB962C8B-B14F-4D97-AF65-F5344CB8AC3E}">
        <p14:creationId xmlns:p14="http://schemas.microsoft.com/office/powerpoint/2010/main" val="4199070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Procédure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fontScale="92500" lnSpcReduction="10000"/>
          </a:bodyPr>
          <a:lstStyle/>
          <a:p>
            <a:r>
              <a:rPr lang="fr-FR" sz="2400" dirty="0">
                <a:sym typeface="Wingdings" pitchFamily="2" charset="2"/>
              </a:rPr>
              <a:t>Le CAC restreint fournit 6 avis sur le dossier (2 rapporteurs dont au moins 1 de la discipline concernée, éventuellement extérieurs à l’établissement ; </a:t>
            </a:r>
            <a:r>
              <a:rPr lang="fr-FR" sz="2400" b="1" dirty="0">
                <a:sym typeface="Wingdings" pitchFamily="2" charset="2"/>
              </a:rPr>
              <a:t>noms publics</a:t>
            </a:r>
            <a:r>
              <a:rPr lang="fr-FR" sz="2400" dirty="0">
                <a:sym typeface="Wingdings" pitchFamily="2" charset="2"/>
              </a:rPr>
              <a:t>)</a:t>
            </a:r>
          </a:p>
          <a:p>
            <a:pPr marL="0" indent="0">
              <a:buNone/>
            </a:pPr>
            <a:br>
              <a:rPr lang="fr-FR" sz="2400" dirty="0">
                <a:sym typeface="Wingdings" pitchFamily="2" charset="2"/>
              </a:rPr>
            </a:br>
            <a:r>
              <a:rPr lang="fr-FR" sz="2400" b="1" dirty="0">
                <a:sym typeface="Wingdings" pitchFamily="2" charset="2"/>
              </a:rPr>
              <a:t>3 critères </a:t>
            </a:r>
            <a:r>
              <a:rPr lang="fr-FR" sz="2400" dirty="0">
                <a:sym typeface="Wingdings" pitchFamily="2" charset="2"/>
              </a:rPr>
              <a:t>: investissement pédagogique, qualité de l’activité scientifique, investissement dans des tâches d’intérêt général</a:t>
            </a:r>
          </a:p>
          <a:p>
            <a:pPr marL="0" indent="0">
              <a:buNone/>
            </a:pPr>
            <a:endParaRPr lang="fr-FR" sz="2400" dirty="0">
              <a:sym typeface="Wingdings" pitchFamily="2" charset="2"/>
            </a:endParaRPr>
          </a:p>
          <a:p>
            <a:pPr marL="0" indent="0">
              <a:buNone/>
            </a:pPr>
            <a:r>
              <a:rPr lang="fr-FR" sz="2400" b="1" dirty="0">
                <a:sym typeface="Wingdings" pitchFamily="2" charset="2"/>
              </a:rPr>
              <a:t>2 avis pour chaque critère </a:t>
            </a:r>
            <a:r>
              <a:rPr lang="fr-FR" sz="2400" dirty="0">
                <a:sym typeface="Wingdings" pitchFamily="2" charset="2"/>
              </a:rPr>
              <a:t>: l’un sur l’activité récente (aptitude professionnelle), l’autre sur l’ensemble de la carrière (acquis de l’expérience)</a:t>
            </a:r>
          </a:p>
          <a:p>
            <a:pPr marL="0" indent="0">
              <a:buNone/>
            </a:pPr>
            <a:endParaRPr lang="fr-FR" sz="2400" dirty="0">
              <a:sym typeface="Wingdings" pitchFamily="2" charset="2"/>
            </a:endParaRPr>
          </a:p>
          <a:p>
            <a:pPr marL="0" indent="0">
              <a:buNone/>
            </a:pPr>
            <a:r>
              <a:rPr lang="fr-FR" sz="2400" b="1" dirty="0"/>
              <a:t>3 niveaux d’avis : </a:t>
            </a:r>
            <a:r>
              <a:rPr lang="fr-FR" sz="2400" dirty="0"/>
              <a:t>Très favorable, Favorable, Réservé</a:t>
            </a:r>
            <a:endParaRPr lang="fr-FR" sz="2400" dirty="0">
              <a:sym typeface="Wingdings" pitchFamily="2" charset="2"/>
            </a:endParaRPr>
          </a:p>
          <a:p>
            <a:pPr marL="0" indent="0">
              <a:buNone/>
            </a:pPr>
            <a:endParaRPr lang="fr-FR" sz="2400" dirty="0">
              <a:sym typeface="Wingdings" pitchFamily="2" charset="2"/>
            </a:endParaRPr>
          </a:p>
          <a:p>
            <a:r>
              <a:rPr lang="fr-FR" sz="2400" dirty="0">
                <a:sym typeface="Wingdings" pitchFamily="2" charset="2"/>
              </a:rPr>
              <a:t>La section CNU fournit aussi, </a:t>
            </a:r>
            <a:r>
              <a:rPr lang="fr-FR" sz="2400" b="1" dirty="0">
                <a:sym typeface="Wingdings" pitchFamily="2" charset="2"/>
              </a:rPr>
              <a:t>de façon indépendante</a:t>
            </a:r>
            <a:r>
              <a:rPr lang="fr-FR" sz="2400" dirty="0">
                <a:sym typeface="Wingdings" pitchFamily="2" charset="2"/>
              </a:rPr>
              <a:t>, 6 avis !</a:t>
            </a:r>
          </a:p>
          <a:p>
            <a:pPr marL="0" indent="0">
              <a:buNone/>
            </a:pPr>
            <a:endParaRPr lang="fr-FR" sz="2400" dirty="0">
              <a:sym typeface="Wingdings" pitchFamily="2" charset="2"/>
            </a:endParaRPr>
          </a:p>
        </p:txBody>
      </p:sp>
    </p:spTree>
    <p:extLst>
      <p:ext uri="{BB962C8B-B14F-4D97-AF65-F5344CB8AC3E}">
        <p14:creationId xmlns:p14="http://schemas.microsoft.com/office/powerpoint/2010/main" val="396611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Procédure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8"/>
            <a:ext cx="8915400" cy="5317811"/>
          </a:xfrm>
        </p:spPr>
        <p:txBody>
          <a:bodyPr>
            <a:normAutofit fontScale="92500" lnSpcReduction="10000"/>
          </a:bodyPr>
          <a:lstStyle/>
          <a:p>
            <a:r>
              <a:rPr lang="fr-FR" sz="2400" dirty="0">
                <a:sym typeface="Wingdings" pitchFamily="2" charset="2"/>
              </a:rPr>
              <a:t>Commission d’audition locale entend au plus 4 candidats ayant reçu les avis les plus favorables (si plus de 4 candidats, le CE décide de ceux qui seront auditionnés en se fondant sur les objectifs des LDGM et LDGE)</a:t>
            </a:r>
          </a:p>
          <a:p>
            <a:endParaRPr lang="fr-FR" sz="2400" dirty="0">
              <a:sym typeface="Wingdings" pitchFamily="2" charset="2"/>
            </a:endParaRPr>
          </a:p>
          <a:p>
            <a:r>
              <a:rPr lang="fr-FR" sz="2400" dirty="0">
                <a:sym typeface="Wingdings" pitchFamily="2" charset="2"/>
              </a:rPr>
              <a:t>Composition de la commission :  le CE ou son représentant et 3 PR de la discipline, éventuellement extérieurs à l’établissement.</a:t>
            </a:r>
          </a:p>
          <a:p>
            <a:endParaRPr lang="fr-FR" sz="2400" dirty="0">
              <a:sym typeface="Wingdings" pitchFamily="2" charset="2"/>
            </a:endParaRPr>
          </a:p>
          <a:p>
            <a:r>
              <a:rPr lang="fr-FR" sz="2400" dirty="0">
                <a:sym typeface="Wingdings" pitchFamily="2" charset="2"/>
              </a:rPr>
              <a:t>Sur la base des avis du CAC restreint, du CNU, de la commission d’audition et des LDGE, </a:t>
            </a:r>
            <a:r>
              <a:rPr lang="fr-FR" sz="2400" b="1" dirty="0">
                <a:sym typeface="Wingdings" pitchFamily="2" charset="2"/>
              </a:rPr>
              <a:t>le CE décide de la listes des personnes proposées à la nomination</a:t>
            </a:r>
          </a:p>
          <a:p>
            <a:endParaRPr lang="fr-FR" sz="2400" b="1" dirty="0">
              <a:sym typeface="Wingdings" pitchFamily="2" charset="2"/>
            </a:endParaRPr>
          </a:p>
          <a:p>
            <a:r>
              <a:rPr lang="fr-FR" sz="2400" b="1" dirty="0">
                <a:sym typeface="Wingdings" pitchFamily="2" charset="2"/>
              </a:rPr>
              <a:t>Les collègues non retenus peuvent en demander les motifs</a:t>
            </a:r>
          </a:p>
          <a:p>
            <a:endParaRPr lang="fr-FR" sz="2400" b="1" dirty="0">
              <a:sym typeface="Wingdings" pitchFamily="2" charset="2"/>
            </a:endParaRPr>
          </a:p>
          <a:p>
            <a:endParaRPr lang="fr-FR" sz="2400" b="1" dirty="0">
              <a:sym typeface="Wingdings" pitchFamily="2" charset="2"/>
            </a:endParaRPr>
          </a:p>
        </p:txBody>
      </p:sp>
    </p:spTree>
    <p:extLst>
      <p:ext uri="{BB962C8B-B14F-4D97-AF65-F5344CB8AC3E}">
        <p14:creationId xmlns:p14="http://schemas.microsoft.com/office/powerpoint/2010/main" val="265872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878E50C4-6C84-AB43-802D-D1B81942C2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321" y="1535503"/>
            <a:ext cx="9042324" cy="4805143"/>
          </a:xfrm>
          <a:prstGeom prst="rect">
            <a:avLst/>
          </a:prstGeom>
        </p:spPr>
      </p:pic>
    </p:spTree>
    <p:extLst>
      <p:ext uri="{BB962C8B-B14F-4D97-AF65-F5344CB8AC3E}">
        <p14:creationId xmlns:p14="http://schemas.microsoft.com/office/powerpoint/2010/main" val="1687822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483080"/>
            <a:ext cx="8915400" cy="6374920"/>
          </a:xfrm>
        </p:spPr>
        <p:txBody>
          <a:bodyPr>
            <a:normAutofit fontScale="92500" lnSpcReduction="10000"/>
          </a:bodyPr>
          <a:lstStyle/>
          <a:p>
            <a:r>
              <a:rPr lang="fr-FR" sz="2500" b="1" dirty="0">
                <a:solidFill>
                  <a:srgbClr val="A5300F"/>
                </a:solidFill>
              </a:rPr>
              <a:t>Austérité budgétaire depuis 2017 : redistribution d’une main ce qui a été pris de l’autre</a:t>
            </a:r>
          </a:p>
          <a:p>
            <a:endParaRPr lang="fr-FR" sz="2500" b="1" dirty="0">
              <a:solidFill>
                <a:srgbClr val="A5300F"/>
              </a:solidFill>
            </a:endParaRPr>
          </a:p>
          <a:p>
            <a:r>
              <a:rPr lang="fr-FR" sz="2500" b="1" dirty="0">
                <a:solidFill>
                  <a:srgbClr val="A5300F"/>
                </a:solidFill>
              </a:rPr>
              <a:t>Le SNESUP-FSU, qui demande de longue date un repyramidage d’envergure, déplore l’insuffisance du nombre de promotions (il en faudrait 4000 et non 2000 !), largement insuffisant pour atteindre 40% de PR parmi les EC et pour améliorer la part des femmes dans ce corps</a:t>
            </a:r>
          </a:p>
          <a:p>
            <a:endParaRPr lang="fr-FR" sz="2500" b="1" dirty="0">
              <a:solidFill>
                <a:srgbClr val="A5300F"/>
              </a:solidFill>
            </a:endParaRPr>
          </a:p>
          <a:p>
            <a:r>
              <a:rPr lang="fr-FR" sz="2500" b="1" dirty="0">
                <a:solidFill>
                  <a:srgbClr val="A5300F"/>
                </a:solidFill>
              </a:rPr>
              <a:t>Objectifs nationaux… Mais gestion locale où au final le CE décide seul ! </a:t>
            </a:r>
            <a:r>
              <a:rPr lang="fr-FR" sz="2500" b="1" dirty="0">
                <a:solidFill>
                  <a:srgbClr val="A5300F"/>
                </a:solidFill>
                <a:sym typeface="Wingdings" pitchFamily="2" charset="2"/>
              </a:rPr>
              <a:t> Ce dispositif laisse le champ libre au clientélisme  et favorise l’opacité dans l’attribution des promotions</a:t>
            </a:r>
          </a:p>
          <a:p>
            <a:endParaRPr lang="fr-FR" sz="2500" b="1" dirty="0">
              <a:solidFill>
                <a:srgbClr val="A5300F"/>
              </a:solidFill>
              <a:sym typeface="Wingdings" pitchFamily="2" charset="2"/>
            </a:endParaRPr>
          </a:p>
          <a:p>
            <a:r>
              <a:rPr lang="fr-FR" sz="2500" b="1" dirty="0">
                <a:solidFill>
                  <a:srgbClr val="A5300F"/>
                </a:solidFill>
                <a:sym typeface="Wingdings" pitchFamily="2" charset="2"/>
              </a:rPr>
              <a:t>Le SNESUP-FSU se bat pour que la procédure se déroule de la manière la plus transparente possible</a:t>
            </a:r>
            <a:endParaRPr lang="fr-FR" sz="2500" b="1" dirty="0">
              <a:solidFill>
                <a:srgbClr val="A5300F"/>
              </a:solidFill>
            </a:endParaRPr>
          </a:p>
          <a:p>
            <a:endParaRPr lang="fr-FR" sz="2500" b="1" dirty="0">
              <a:solidFill>
                <a:srgbClr val="A5300F"/>
              </a:solidFill>
            </a:endParaRPr>
          </a:p>
        </p:txBody>
      </p:sp>
    </p:spTree>
    <p:extLst>
      <p:ext uri="{BB962C8B-B14F-4D97-AF65-F5344CB8AC3E}">
        <p14:creationId xmlns:p14="http://schemas.microsoft.com/office/powerpoint/2010/main" val="3834252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A5BD5E-C36D-9646-9EE0-17F0C12ED901}"/>
              </a:ext>
            </a:extLst>
          </p:cNvPr>
          <p:cNvSpPr>
            <a:spLocks noGrp="1"/>
          </p:cNvSpPr>
          <p:nvPr>
            <p:ph type="title"/>
          </p:nvPr>
        </p:nvSpPr>
        <p:spPr/>
        <p:txBody>
          <a:bodyPr/>
          <a:lstStyle/>
          <a:p>
            <a:pPr algn="ctr"/>
            <a:r>
              <a:rPr lang="fr-FR" b="1" dirty="0">
                <a:solidFill>
                  <a:srgbClr val="A5300F"/>
                </a:solidFill>
              </a:rPr>
              <a:t>Rejoignez le SNESUP-FSU !</a:t>
            </a:r>
            <a:endParaRPr lang="fr-FR" dirty="0"/>
          </a:p>
        </p:txBody>
      </p:sp>
      <p:sp>
        <p:nvSpPr>
          <p:cNvPr id="3" name="Espace réservé du contenu 2">
            <a:extLst>
              <a:ext uri="{FF2B5EF4-FFF2-40B4-BE49-F238E27FC236}">
                <a16:creationId xmlns:a16="http://schemas.microsoft.com/office/drawing/2014/main" id="{55741F8A-80FD-2444-A4D4-2DDF9CBEB176}"/>
              </a:ext>
            </a:extLst>
          </p:cNvPr>
          <p:cNvSpPr>
            <a:spLocks noGrp="1"/>
          </p:cNvSpPr>
          <p:nvPr>
            <p:ph idx="1"/>
          </p:nvPr>
        </p:nvSpPr>
        <p:spPr>
          <a:xfrm>
            <a:off x="2592925" y="1662037"/>
            <a:ext cx="8915400" cy="4571853"/>
          </a:xfrm>
        </p:spPr>
        <p:txBody>
          <a:bodyPr>
            <a:noAutofit/>
          </a:bodyPr>
          <a:lstStyle/>
          <a:p>
            <a:pPr marL="0" indent="0" algn="ctr">
              <a:buNone/>
            </a:pPr>
            <a:r>
              <a:rPr lang="fr-FR" sz="2400" b="1" dirty="0"/>
              <a:t>Pour se défendre </a:t>
            </a:r>
            <a:r>
              <a:rPr lang="fr-FR" sz="2400" dirty="0"/>
              <a:t>tant individuellement que collectivement, </a:t>
            </a:r>
            <a:r>
              <a:rPr lang="fr-FR" sz="2400" b="1" dirty="0"/>
              <a:t>pour nos conditions de travail, nos salaires, nos retraites... </a:t>
            </a:r>
            <a:endParaRPr lang="fr-FR" sz="2400" dirty="0"/>
          </a:p>
          <a:p>
            <a:pPr marL="0" indent="0" algn="ctr">
              <a:buNone/>
            </a:pPr>
            <a:endParaRPr lang="fr-FR" sz="2400" b="1" dirty="0"/>
          </a:p>
          <a:p>
            <a:pPr marL="0" indent="0" algn="ctr">
              <a:buNone/>
            </a:pPr>
            <a:r>
              <a:rPr lang="fr-FR" sz="2400" b="1" dirty="0"/>
              <a:t>Ayez le réflexe syndical unitaire et solidaire</a:t>
            </a:r>
          </a:p>
          <a:p>
            <a:pPr marL="0" indent="0" algn="ctr">
              <a:buNone/>
            </a:pPr>
            <a:endParaRPr lang="fr-FR" sz="2400" b="1" dirty="0"/>
          </a:p>
          <a:p>
            <a:pPr marL="0" indent="0" algn="ctr">
              <a:buNone/>
            </a:pPr>
            <a:r>
              <a:rPr lang="fr-FR" sz="2400" b="1" dirty="0"/>
              <a:t>L’outil syndical </a:t>
            </a:r>
            <a:r>
              <a:rPr lang="fr-FR" sz="2400" dirty="0"/>
              <a:t>de défense et de conquête </a:t>
            </a:r>
            <a:r>
              <a:rPr lang="fr-FR" sz="2400" b="1" dirty="0"/>
              <a:t>sera ce que nous en ferons tous ensemble !</a:t>
            </a:r>
          </a:p>
          <a:p>
            <a:pPr marL="0" indent="0" algn="ctr">
              <a:buNone/>
            </a:pPr>
            <a:endParaRPr lang="fr-FR" sz="2400" dirty="0"/>
          </a:p>
          <a:p>
            <a:pPr marL="0" indent="0" algn="ctr">
              <a:buNone/>
            </a:pPr>
            <a:r>
              <a:rPr lang="fr-FR" sz="2400" b="1" dirty="0">
                <a:solidFill>
                  <a:srgbClr val="A5300F"/>
                </a:solidFill>
              </a:rPr>
              <a:t>Syndiquez-vous et faites syndiquer vos collègues !</a:t>
            </a:r>
            <a:endParaRPr lang="fr-FR" sz="2400" dirty="0">
              <a:solidFill>
                <a:srgbClr val="A5300F"/>
              </a:solidFill>
            </a:endParaRPr>
          </a:p>
          <a:p>
            <a:pPr algn="ctr"/>
            <a:endParaRPr lang="fr-FR" sz="2400" dirty="0"/>
          </a:p>
        </p:txBody>
      </p:sp>
      <p:pic>
        <p:nvPicPr>
          <p:cNvPr id="4" name="Image 3">
            <a:extLst>
              <a:ext uri="{FF2B5EF4-FFF2-40B4-BE49-F238E27FC236}">
                <a16:creationId xmlns:a16="http://schemas.microsoft.com/office/drawing/2014/main" id="{E7E529B9-359D-5343-9DE1-28791A71C6F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0572" y="-919"/>
            <a:ext cx="3602100" cy="1662956"/>
          </a:xfrm>
          <a:prstGeom prst="rect">
            <a:avLst/>
          </a:prstGeom>
        </p:spPr>
      </p:pic>
    </p:spTree>
    <p:extLst>
      <p:ext uri="{BB962C8B-B14F-4D97-AF65-F5344CB8AC3E}">
        <p14:creationId xmlns:p14="http://schemas.microsoft.com/office/powerpoint/2010/main" val="417453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A1A952CE-B076-9B4F-BEAD-60C84272B4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5598695" cy="3898105"/>
          </a:xfrm>
          <a:prstGeom prst="rect">
            <a:avLst/>
          </a:prstGeom>
        </p:spPr>
      </p:pic>
      <p:pic>
        <p:nvPicPr>
          <p:cNvPr id="7" name="Image 6" descr="Une image contenant table&#10;&#10;Description générée automatiquement">
            <a:extLst>
              <a:ext uri="{FF2B5EF4-FFF2-40B4-BE49-F238E27FC236}">
                <a16:creationId xmlns:a16="http://schemas.microsoft.com/office/drawing/2014/main" id="{0179F4C7-84A1-4349-B5F2-5FE7D0C794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734781"/>
            <a:ext cx="5710988" cy="2838598"/>
          </a:xfrm>
          <a:prstGeom prst="rect">
            <a:avLst/>
          </a:prstGeom>
        </p:spPr>
      </p:pic>
      <p:pic>
        <p:nvPicPr>
          <p:cNvPr id="9" name="Image 8" descr="Une image contenant table&#10;&#10;Description générée automatiquement">
            <a:extLst>
              <a:ext uri="{FF2B5EF4-FFF2-40B4-BE49-F238E27FC236}">
                <a16:creationId xmlns:a16="http://schemas.microsoft.com/office/drawing/2014/main" id="{0E5F27E5-CE73-5D40-A309-FBF1837B334D}"/>
              </a:ext>
            </a:extLst>
          </p:cNvPr>
          <p:cNvPicPr>
            <a:picLocks noChangeAspect="1"/>
          </p:cNvPicPr>
          <p:nvPr/>
        </p:nvPicPr>
        <p:blipFill>
          <a:blip r:embed="rId4"/>
          <a:stretch>
            <a:fillRect/>
          </a:stretch>
        </p:blipFill>
        <p:spPr>
          <a:xfrm>
            <a:off x="2799347" y="4100094"/>
            <a:ext cx="6413500" cy="2540000"/>
          </a:xfrm>
          <a:prstGeom prst="rect">
            <a:avLst/>
          </a:prstGeom>
        </p:spPr>
      </p:pic>
    </p:spTree>
    <p:extLst>
      <p:ext uri="{BB962C8B-B14F-4D97-AF65-F5344CB8AC3E}">
        <p14:creationId xmlns:p14="http://schemas.microsoft.com/office/powerpoint/2010/main" val="38656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Déroulement de carrière</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363579"/>
            <a:ext cx="8915400" cy="5494421"/>
          </a:xfrm>
        </p:spPr>
        <p:txBody>
          <a:bodyPr>
            <a:normAutofit/>
          </a:bodyPr>
          <a:lstStyle/>
          <a:p>
            <a:r>
              <a:rPr lang="fr-FR" sz="2400" dirty="0"/>
              <a:t>Droit individuel à la carrière qui s’exerce dans le cadre de garanties collectives, inscrites dans le </a:t>
            </a:r>
            <a:r>
              <a:rPr lang="fr-FR" sz="2400" b="1" dirty="0"/>
              <a:t>Statut Général </a:t>
            </a:r>
            <a:r>
              <a:rPr lang="fr-FR" sz="2400" dirty="0"/>
              <a:t>et déclinées dans les </a:t>
            </a:r>
            <a:r>
              <a:rPr lang="fr-FR" sz="2400" b="1" dirty="0"/>
              <a:t>Statuts Particuliers</a:t>
            </a:r>
            <a:r>
              <a:rPr lang="fr-FR" sz="2400" dirty="0"/>
              <a:t>, et transcrites dans les </a:t>
            </a:r>
            <a:r>
              <a:rPr lang="fr-FR" sz="2400" b="1" dirty="0"/>
              <a:t>Lignes Directrices de Gestion </a:t>
            </a:r>
            <a:r>
              <a:rPr lang="fr-FR" sz="2400" dirty="0"/>
              <a:t>(LDG)</a:t>
            </a:r>
          </a:p>
          <a:p>
            <a:endParaRPr lang="fr-FR" sz="2400" dirty="0"/>
          </a:p>
          <a:p>
            <a:r>
              <a:rPr lang="fr-FR" sz="2400" dirty="0"/>
              <a:t>Statut (≠ contrat) : protège le fonctionnaire des pressions pour lui permettre d’exercer ses missions au service de l’intérêt général, est porteur de principes (</a:t>
            </a:r>
            <a:r>
              <a:rPr lang="fr-FR" altLang="fr-FR" sz="2400" dirty="0"/>
              <a:t>probité, dignité, impartialité, neutralité, laïcité)</a:t>
            </a:r>
            <a:endParaRPr lang="fr-FR" sz="2400" dirty="0"/>
          </a:p>
          <a:p>
            <a:endParaRPr lang="fr-FR" sz="2400" dirty="0"/>
          </a:p>
          <a:p>
            <a:r>
              <a:rPr lang="fr-FR" sz="2400" dirty="0"/>
              <a:t>Application des règles communes et respect des droits contrôlés par les élus des personnels : rempart collectif contre l’arbitraire, le clientélisme et le favoritisme</a:t>
            </a:r>
          </a:p>
          <a:p>
            <a:endParaRPr lang="fr-FR" sz="2400" dirty="0"/>
          </a:p>
        </p:txBody>
      </p:sp>
    </p:spTree>
    <p:extLst>
      <p:ext uri="{BB962C8B-B14F-4D97-AF65-F5344CB8AC3E}">
        <p14:creationId xmlns:p14="http://schemas.microsoft.com/office/powerpoint/2010/main" val="95244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300455" y="681789"/>
            <a:ext cx="9474450" cy="5526506"/>
          </a:xfrm>
        </p:spPr>
        <p:txBody>
          <a:bodyPr>
            <a:normAutofit/>
          </a:bodyPr>
          <a:lstStyle/>
          <a:p>
            <a:r>
              <a:rPr lang="fr-FR" dirty="0"/>
              <a:t>2 principes président au déroulement de carrière :</a:t>
            </a:r>
          </a:p>
          <a:p>
            <a:pPr marL="0" indent="0">
              <a:buNone/>
            </a:pPr>
            <a:endParaRPr lang="fr-FR" dirty="0"/>
          </a:p>
          <a:p>
            <a:pPr>
              <a:buFontTx/>
              <a:buChar char="-"/>
            </a:pPr>
            <a:r>
              <a:rPr lang="fr-FR" b="1" dirty="0"/>
              <a:t>Ancienneté </a:t>
            </a:r>
            <a:r>
              <a:rPr lang="fr-FR" dirty="0"/>
              <a:t>: expérience professionnelle s’accroît et s’enrichit au cours des années d’exercice !</a:t>
            </a:r>
          </a:p>
          <a:p>
            <a:pPr>
              <a:buFontTx/>
              <a:buChar char="-"/>
            </a:pPr>
            <a:endParaRPr lang="fr-FR" dirty="0"/>
          </a:p>
          <a:p>
            <a:pPr>
              <a:buFontTx/>
              <a:buChar char="-"/>
            </a:pPr>
            <a:r>
              <a:rPr lang="fr-FR" b="1" dirty="0"/>
              <a:t>Valeur professionnelle </a:t>
            </a:r>
            <a:r>
              <a:rPr lang="fr-FR" dirty="0"/>
              <a:t>(≠ mérite) : porte sur la manière de servir</a:t>
            </a:r>
          </a:p>
          <a:p>
            <a:pPr marL="0" indent="0">
              <a:buNone/>
            </a:pPr>
            <a:endParaRPr lang="fr-FR" dirty="0"/>
          </a:p>
          <a:p>
            <a:pPr marL="0" indent="0">
              <a:buNone/>
            </a:pPr>
            <a:r>
              <a:rPr lang="fr-FR" dirty="0"/>
              <a:t>Le « mérite » est variable !</a:t>
            </a:r>
          </a:p>
          <a:p>
            <a:pPr marL="0" indent="0">
              <a:buNone/>
            </a:pPr>
            <a:r>
              <a:rPr lang="fr-FR" dirty="0"/>
              <a:t>Selon les critères utilisés pour le définir…</a:t>
            </a:r>
          </a:p>
          <a:p>
            <a:pPr marL="0" indent="0">
              <a:buNone/>
            </a:pPr>
            <a:r>
              <a:rPr lang="fr-FR" dirty="0"/>
              <a:t>	Selon l’évaluateur…</a:t>
            </a:r>
          </a:p>
          <a:p>
            <a:pPr marL="0" indent="0">
              <a:buNone/>
            </a:pPr>
            <a:r>
              <a:rPr lang="fr-FR" dirty="0"/>
              <a:t>		Selon le nombre de promotions…</a:t>
            </a:r>
          </a:p>
          <a:p>
            <a:pPr marL="0" indent="0">
              <a:buNone/>
            </a:pPr>
            <a:r>
              <a:rPr lang="fr-FR" dirty="0"/>
              <a:t>			Selon les promouvables en présence…</a:t>
            </a:r>
          </a:p>
          <a:p>
            <a:pPr marL="0" indent="0">
              <a:buNone/>
            </a:pPr>
            <a:r>
              <a:rPr lang="fr-FR" dirty="0"/>
              <a:t>				Selon la capacité à se faire reconnaître…</a:t>
            </a:r>
          </a:p>
          <a:p>
            <a:pPr marL="0" indent="0">
              <a:buNone/>
            </a:pPr>
            <a:r>
              <a:rPr lang="fr-FR" dirty="0"/>
              <a:t>					Selon la capacité du rapporteur à présenter votre dossier…</a:t>
            </a:r>
          </a:p>
        </p:txBody>
      </p:sp>
    </p:spTree>
    <p:extLst>
      <p:ext uri="{BB962C8B-B14F-4D97-AF65-F5344CB8AC3E}">
        <p14:creationId xmlns:p14="http://schemas.microsoft.com/office/powerpoint/2010/main" val="157498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Des carrières à revaloriser !</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a:xfrm>
            <a:off x="2589212" y="1540189"/>
            <a:ext cx="8915400" cy="3777622"/>
          </a:xfrm>
        </p:spPr>
        <p:txBody>
          <a:bodyPr>
            <a:normAutofit/>
          </a:bodyPr>
          <a:lstStyle/>
          <a:p>
            <a:r>
              <a:rPr lang="fr-FR" dirty="0"/>
              <a:t>Perte de pouvoir d’achat de 25% en 30 ans</a:t>
            </a:r>
          </a:p>
          <a:p>
            <a:pPr marL="0" indent="0">
              <a:buNone/>
            </a:pPr>
            <a:r>
              <a:rPr lang="fr-FR" dirty="0"/>
              <a:t>Désindexation du point d’indice sur l’évolution des prix depuis 1983</a:t>
            </a:r>
          </a:p>
          <a:p>
            <a:pPr marL="0" indent="0">
              <a:buNone/>
            </a:pPr>
            <a:r>
              <a:rPr lang="fr-FR" dirty="0"/>
              <a:t>Quasi-gel du point d’indice depuis 2010 (+0,6% en 2016 puis en 2017)</a:t>
            </a:r>
          </a:p>
          <a:p>
            <a:pPr marL="0" indent="0">
              <a:buNone/>
            </a:pPr>
            <a:endParaRPr lang="fr-FR" dirty="0"/>
          </a:p>
          <a:p>
            <a:endParaRPr lang="fr-FR" dirty="0"/>
          </a:p>
        </p:txBody>
      </p:sp>
      <p:pic>
        <p:nvPicPr>
          <p:cNvPr id="5" name="Image 4">
            <a:extLst>
              <a:ext uri="{FF2B5EF4-FFF2-40B4-BE49-F238E27FC236}">
                <a16:creationId xmlns:a16="http://schemas.microsoft.com/office/drawing/2014/main" id="{458C9720-AAE3-D045-9A15-BB2A9C2E61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0964" y="2829413"/>
            <a:ext cx="5901824" cy="3903503"/>
          </a:xfrm>
          <a:prstGeom prst="rect">
            <a:avLst/>
          </a:prstGeom>
        </p:spPr>
      </p:pic>
    </p:spTree>
    <p:extLst>
      <p:ext uri="{BB962C8B-B14F-4D97-AF65-F5344CB8AC3E}">
        <p14:creationId xmlns:p14="http://schemas.microsoft.com/office/powerpoint/2010/main" val="47163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able&#10;&#10;Description générée automatiquement">
            <a:extLst>
              <a:ext uri="{FF2B5EF4-FFF2-40B4-BE49-F238E27FC236}">
                <a16:creationId xmlns:a16="http://schemas.microsoft.com/office/drawing/2014/main" id="{21A4BE40-82A7-6A4C-AEF4-D6BD43B81D0A}"/>
              </a:ext>
            </a:extLst>
          </p:cNvPr>
          <p:cNvPicPr>
            <a:picLocks noChangeAspect="1"/>
          </p:cNvPicPr>
          <p:nvPr/>
        </p:nvPicPr>
        <p:blipFill>
          <a:blip r:embed="rId2"/>
          <a:stretch>
            <a:fillRect/>
          </a:stretch>
        </p:blipFill>
        <p:spPr>
          <a:xfrm>
            <a:off x="2089484" y="93913"/>
            <a:ext cx="8686800" cy="4127500"/>
          </a:xfrm>
          <a:prstGeom prst="rect">
            <a:avLst/>
          </a:prstGeom>
        </p:spPr>
      </p:pic>
      <p:sp>
        <p:nvSpPr>
          <p:cNvPr id="4" name="ZoneTexte 3">
            <a:extLst>
              <a:ext uri="{FF2B5EF4-FFF2-40B4-BE49-F238E27FC236}">
                <a16:creationId xmlns:a16="http://schemas.microsoft.com/office/drawing/2014/main" id="{239538D3-B21C-1D48-A20C-F57F77645B68}"/>
              </a:ext>
            </a:extLst>
          </p:cNvPr>
          <p:cNvSpPr txBox="1"/>
          <p:nvPr/>
        </p:nvSpPr>
        <p:spPr>
          <a:xfrm>
            <a:off x="2089484" y="4272677"/>
            <a:ext cx="8686800" cy="2585323"/>
          </a:xfrm>
          <a:prstGeom prst="rect">
            <a:avLst/>
          </a:prstGeom>
          <a:noFill/>
        </p:spPr>
        <p:txBody>
          <a:bodyPr wrap="square" rtlCol="0">
            <a:spAutoFit/>
          </a:bodyPr>
          <a:lstStyle/>
          <a:p>
            <a:r>
              <a:rPr lang="fr-FR" dirty="0"/>
              <a:t>Part de primes plus faible</a:t>
            </a:r>
          </a:p>
          <a:p>
            <a:r>
              <a:rPr lang="fr-FR" dirty="0"/>
              <a:t>Heures complémentaires nombreuses et sous-payées</a:t>
            </a:r>
          </a:p>
          <a:p>
            <a:endParaRPr lang="fr-FR" dirty="0"/>
          </a:p>
          <a:p>
            <a:r>
              <a:rPr lang="fr-FR" dirty="0"/>
              <a:t>Les primes ne participent pas, ou marginalement, au financement de la protection sociale</a:t>
            </a:r>
          </a:p>
          <a:p>
            <a:endParaRPr lang="fr-FR" dirty="0"/>
          </a:p>
          <a:p>
            <a:r>
              <a:rPr lang="fr-FR" b="1" dirty="0">
                <a:solidFill>
                  <a:srgbClr val="A5300F"/>
                </a:solidFill>
              </a:rPr>
              <a:t>Revendication du SNESUP-FSU : intégration des primes dans les grilles indiciaires ; rattrapage salarial par augmentation de la valeur du point d’indice ; revalorisation du taux des HC</a:t>
            </a:r>
          </a:p>
        </p:txBody>
      </p:sp>
    </p:spTree>
    <p:extLst>
      <p:ext uri="{BB962C8B-B14F-4D97-AF65-F5344CB8AC3E}">
        <p14:creationId xmlns:p14="http://schemas.microsoft.com/office/powerpoint/2010/main" val="52034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2D998-8F3E-5B47-8A0F-4888DA2E8A70}"/>
              </a:ext>
            </a:extLst>
          </p:cNvPr>
          <p:cNvSpPr>
            <a:spLocks noGrp="1"/>
          </p:cNvSpPr>
          <p:nvPr>
            <p:ph type="title"/>
          </p:nvPr>
        </p:nvSpPr>
        <p:spPr/>
        <p:txBody>
          <a:bodyPr/>
          <a:lstStyle/>
          <a:p>
            <a:r>
              <a:rPr lang="fr-FR" b="1" dirty="0">
                <a:solidFill>
                  <a:srgbClr val="A5300F"/>
                </a:solidFill>
              </a:rPr>
              <a:t>Des revalorisations - insuffisantes - depuis 30 ans</a:t>
            </a:r>
          </a:p>
        </p:txBody>
      </p:sp>
      <p:sp>
        <p:nvSpPr>
          <p:cNvPr id="3" name="Espace réservé du contenu 2">
            <a:extLst>
              <a:ext uri="{FF2B5EF4-FFF2-40B4-BE49-F238E27FC236}">
                <a16:creationId xmlns:a16="http://schemas.microsoft.com/office/drawing/2014/main" id="{0FACBA24-19A3-9049-B1B3-5B58D1FDAE66}"/>
              </a:ext>
            </a:extLst>
          </p:cNvPr>
          <p:cNvSpPr>
            <a:spLocks noGrp="1"/>
          </p:cNvSpPr>
          <p:nvPr>
            <p:ph idx="1"/>
          </p:nvPr>
        </p:nvSpPr>
        <p:spPr/>
        <p:txBody>
          <a:bodyPr>
            <a:normAutofit fontScale="92500"/>
          </a:bodyPr>
          <a:lstStyle/>
          <a:p>
            <a:r>
              <a:rPr lang="fr-FR" dirty="0"/>
              <a:t>1984 : Statuts particuliers des corps de PR et de MCF</a:t>
            </a:r>
          </a:p>
          <a:p>
            <a:r>
              <a:rPr lang="fr-FR" dirty="0"/>
              <a:t>2000 : fusion CN et 1</a:t>
            </a:r>
            <a:r>
              <a:rPr lang="fr-FR" baseline="30000" dirty="0"/>
              <a:t>ère</a:t>
            </a:r>
            <a:r>
              <a:rPr lang="fr-FR" dirty="0"/>
              <a:t> classe des MCF</a:t>
            </a:r>
          </a:p>
          <a:p>
            <a:r>
              <a:rPr lang="fr-FR" dirty="0"/>
              <a:t>2009 :  « plan carrière » : raccourcissement de la durée de quelques échelons</a:t>
            </a:r>
          </a:p>
          <a:p>
            <a:endParaRPr lang="fr-FR" dirty="0"/>
          </a:p>
          <a:p>
            <a:r>
              <a:rPr lang="fr-FR" dirty="0"/>
              <a:t>2017 : </a:t>
            </a:r>
            <a:r>
              <a:rPr lang="fr-FR" b="1" dirty="0"/>
              <a:t>Mesures PPCR </a:t>
            </a:r>
            <a:r>
              <a:rPr lang="fr-FR" dirty="0"/>
              <a:t>: début de réponse au déclassement</a:t>
            </a:r>
          </a:p>
          <a:p>
            <a:pPr marL="0" indent="0">
              <a:buNone/>
            </a:pPr>
            <a:r>
              <a:rPr lang="fr-FR" dirty="0"/>
              <a:t>Malgré les insuffisances notables, améliorations globales de la carrière :</a:t>
            </a:r>
          </a:p>
          <a:p>
            <a:pPr>
              <a:buFontTx/>
              <a:buChar char="-"/>
            </a:pPr>
            <a:r>
              <a:rPr lang="fr-FR" dirty="0"/>
              <a:t>Création de l’échelon exceptionnel dans la HC des MCF</a:t>
            </a:r>
          </a:p>
          <a:p>
            <a:pPr>
              <a:buFontTx/>
              <a:buChar char="-"/>
            </a:pPr>
            <a:r>
              <a:rPr lang="fr-FR" dirty="0"/>
              <a:t>Création du 7</a:t>
            </a:r>
            <a:r>
              <a:rPr lang="fr-FR" baseline="30000" dirty="0"/>
              <a:t>e</a:t>
            </a:r>
            <a:r>
              <a:rPr lang="fr-FR" dirty="0"/>
              <a:t> échelon dans la 2</a:t>
            </a:r>
            <a:r>
              <a:rPr lang="fr-FR" baseline="30000" dirty="0"/>
              <a:t>e</a:t>
            </a:r>
            <a:r>
              <a:rPr lang="fr-FR" dirty="0"/>
              <a:t> classe des PR</a:t>
            </a:r>
          </a:p>
          <a:p>
            <a:pPr>
              <a:buFontTx/>
              <a:buChar char="-"/>
            </a:pPr>
            <a:r>
              <a:rPr lang="fr-FR" b="1" dirty="0"/>
              <a:t>Le principe de déroulement d’une carrière complète sur au moins 2 grades </a:t>
            </a:r>
            <a:r>
              <a:rPr lang="fr-FR" b="1" dirty="0">
                <a:solidFill>
                  <a:srgbClr val="A5300F"/>
                </a:solidFill>
                <a:sym typeface="Wingdings" pitchFamily="2" charset="2"/>
              </a:rPr>
              <a:t> accès à la hors-classe pour TOUS et TOUTES !</a:t>
            </a:r>
            <a:endParaRPr lang="fr-FR" b="1" dirty="0">
              <a:solidFill>
                <a:srgbClr val="A5300F"/>
              </a:solidFill>
            </a:endParaRPr>
          </a:p>
          <a:p>
            <a:endParaRPr lang="fr-FR" dirty="0"/>
          </a:p>
          <a:p>
            <a:endParaRPr lang="fr-FR" dirty="0"/>
          </a:p>
        </p:txBody>
      </p:sp>
    </p:spTree>
    <p:extLst>
      <p:ext uri="{BB962C8B-B14F-4D97-AF65-F5344CB8AC3E}">
        <p14:creationId xmlns:p14="http://schemas.microsoft.com/office/powerpoint/2010/main" val="3330052889"/>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Brin</Template>
  <TotalTime>353</TotalTime>
  <Words>1906</Words>
  <Application>Microsoft Macintosh PowerPoint</Application>
  <PresentationFormat>Grand écran</PresentationFormat>
  <Paragraphs>215</Paragraphs>
  <Slides>37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Century Gothic</vt:lpstr>
      <vt:lpstr>Wingdings 3</vt:lpstr>
      <vt:lpstr>Brin</vt:lpstr>
      <vt:lpstr>Carrières - Rémunérations</vt:lpstr>
      <vt:lpstr>Structure des carrières</vt:lpstr>
      <vt:lpstr>Présentation PowerPoint</vt:lpstr>
      <vt:lpstr>Présentation PowerPoint</vt:lpstr>
      <vt:lpstr>Déroulement de carrière</vt:lpstr>
      <vt:lpstr>Présentation PowerPoint</vt:lpstr>
      <vt:lpstr>Des carrières à revaloriser !</vt:lpstr>
      <vt:lpstr>Présentation PowerPoint</vt:lpstr>
      <vt:lpstr>Des revalorisations - insuffisantes - depuis 30 ans</vt:lpstr>
      <vt:lpstr>Présentation PowerPoint</vt:lpstr>
      <vt:lpstr>RIPEC</vt:lpstr>
      <vt:lpstr>Un nouveau régime indemnitaire</vt:lpstr>
      <vt:lpstr>RIPEC : 3 composantes</vt:lpstr>
      <vt:lpstr>[RIPEC] composante statutaire (C1)</vt:lpstr>
      <vt:lpstr>[RIPEC] composante fonctionnelle (C2)</vt:lpstr>
      <vt:lpstr>[RIPEC] composante individuelle (C3)</vt:lpstr>
      <vt:lpstr>[RIPEC] composante individuelle (C3)</vt:lpstr>
      <vt:lpstr>[RIPEC] composante individuelle (C3)</vt:lpstr>
      <vt:lpstr>[RIPEC] composante individuelle (C3)</vt:lpstr>
      <vt:lpstr>[RIPEC] composante individuelle (C3)</vt:lpstr>
      <vt:lpstr>[RIPEC] composante individuelle (C3)</vt:lpstr>
      <vt:lpstr>[RIPEC] composante individuelle (C3)</vt:lpstr>
      <vt:lpstr>Repyramidage</vt:lpstr>
      <vt:lpstr>Une voie temporaire d’accès au corps des PR</vt:lpstr>
      <vt:lpstr>Une voie temporaire d’accès au corps des PR</vt:lpstr>
      <vt:lpstr>Une voie temporaire d’accès au corps des PR</vt:lpstr>
      <vt:lpstr>Procédure</vt:lpstr>
      <vt:lpstr>Procédure</vt:lpstr>
      <vt:lpstr>Présentation PowerPoint</vt:lpstr>
      <vt:lpstr>Procédure</vt:lpstr>
      <vt:lpstr>Présentation PowerPoint</vt:lpstr>
      <vt:lpstr>Présentation PowerPoint</vt:lpstr>
      <vt:lpstr>Procédure</vt:lpstr>
      <vt:lpstr>Procédure</vt:lpstr>
      <vt:lpstr>Présentation PowerPoint</vt:lpstr>
      <vt:lpstr>Présentation PowerPoint</vt:lpstr>
      <vt:lpstr>Rejoignez le SNESUP-FSU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Carrières-Rémunérations</dc:title>
  <dc:creator>Serge DENEUVÉGLISE</dc:creator>
  <cp:lastModifiedBy>Serge DENEUVÉGLISE</cp:lastModifiedBy>
  <cp:revision>65</cp:revision>
  <dcterms:created xsi:type="dcterms:W3CDTF">2022-03-24T00:30:48Z</dcterms:created>
  <dcterms:modified xsi:type="dcterms:W3CDTF">2022-03-24T13:24:04Z</dcterms:modified>
</cp:coreProperties>
</file>